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7" r:id="rId5"/>
    <p:sldId id="258" r:id="rId6"/>
    <p:sldId id="265" r:id="rId7"/>
    <p:sldId id="259" r:id="rId8"/>
    <p:sldId id="262" r:id="rId9"/>
    <p:sldId id="263" r:id="rId10"/>
    <p:sldId id="266" r:id="rId11"/>
    <p:sldId id="267" r:id="rId12"/>
    <p:sldId id="264" r:id="rId1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1" d="100"/>
          <a:sy n="91" d="100"/>
        </p:scale>
        <p:origin x="-97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983F0014-EB2C-4B49-9A7F-3348A9E20169}" type="datetimeFigureOut">
              <a:rPr lang="nl-NL" smtClean="0"/>
              <a:pPr/>
              <a:t>16-10-2009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446852B-158C-4C51-978D-1C7BAAC99659}"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83F0014-EB2C-4B49-9A7F-3348A9E20169}" type="datetimeFigureOut">
              <a:rPr lang="nl-NL" smtClean="0"/>
              <a:pPr/>
              <a:t>16-10-2009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446852B-158C-4C51-978D-1C7BAAC99659}"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83F0014-EB2C-4B49-9A7F-3348A9E20169}" type="datetimeFigureOut">
              <a:rPr lang="nl-NL" smtClean="0"/>
              <a:pPr/>
              <a:t>16-10-2009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446852B-158C-4C51-978D-1C7BAAC99659}"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983F0014-EB2C-4B49-9A7F-3348A9E20169}" type="datetimeFigureOut">
              <a:rPr lang="nl-NL" smtClean="0"/>
              <a:pPr/>
              <a:t>16-10-2009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446852B-158C-4C51-978D-1C7BAAC99659}"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83F0014-EB2C-4B49-9A7F-3348A9E20169}" type="datetimeFigureOut">
              <a:rPr lang="nl-NL" smtClean="0"/>
              <a:pPr/>
              <a:t>16-10-2009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446852B-158C-4C51-978D-1C7BAAC99659}"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983F0014-EB2C-4B49-9A7F-3348A9E20169}" type="datetimeFigureOut">
              <a:rPr lang="nl-NL" smtClean="0"/>
              <a:pPr/>
              <a:t>16-10-2009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446852B-158C-4C51-978D-1C7BAAC99659}"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983F0014-EB2C-4B49-9A7F-3348A9E20169}" type="datetimeFigureOut">
              <a:rPr lang="nl-NL" smtClean="0"/>
              <a:pPr/>
              <a:t>16-10-2009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446852B-158C-4C51-978D-1C7BAAC99659}"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983F0014-EB2C-4B49-9A7F-3348A9E20169}" type="datetimeFigureOut">
              <a:rPr lang="nl-NL" smtClean="0"/>
              <a:pPr/>
              <a:t>16-10-2009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446852B-158C-4C51-978D-1C7BAAC99659}"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83F0014-EB2C-4B49-9A7F-3348A9E20169}" type="datetimeFigureOut">
              <a:rPr lang="nl-NL" smtClean="0"/>
              <a:pPr/>
              <a:t>16-10-2009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446852B-158C-4C51-978D-1C7BAAC99659}"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83F0014-EB2C-4B49-9A7F-3348A9E20169}" type="datetimeFigureOut">
              <a:rPr lang="nl-NL" smtClean="0"/>
              <a:pPr/>
              <a:t>16-10-2009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446852B-158C-4C51-978D-1C7BAAC99659}"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83F0014-EB2C-4B49-9A7F-3348A9E20169}" type="datetimeFigureOut">
              <a:rPr lang="nl-NL" smtClean="0"/>
              <a:pPr/>
              <a:t>16-10-2009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446852B-158C-4C51-978D-1C7BAAC99659}"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3F0014-EB2C-4B49-9A7F-3348A9E20169}" type="datetimeFigureOut">
              <a:rPr lang="nl-NL" smtClean="0"/>
              <a:pPr/>
              <a:t>16-10-2009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6852B-158C-4C51-978D-1C7BAAC99659}"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42910" y="2428868"/>
            <a:ext cx="7772400" cy="1470025"/>
          </a:xfrm>
        </p:spPr>
        <p:txBody>
          <a:bodyPr>
            <a:noAutofit/>
          </a:bodyPr>
          <a:lstStyle/>
          <a:p>
            <a:r>
              <a:rPr lang="nl-NL" sz="9600" b="1" dirty="0" smtClean="0">
                <a:latin typeface="Tempus Sans ITC" pitchFamily="82" charset="0"/>
              </a:rPr>
              <a:t>Schepping </a:t>
            </a:r>
            <a:br>
              <a:rPr lang="nl-NL" sz="9600" b="1" dirty="0" smtClean="0">
                <a:latin typeface="Tempus Sans ITC" pitchFamily="82" charset="0"/>
              </a:rPr>
            </a:br>
            <a:r>
              <a:rPr lang="nl-NL" sz="9600" b="1" dirty="0" smtClean="0">
                <a:latin typeface="Tempus Sans ITC" pitchFamily="82" charset="0"/>
              </a:rPr>
              <a:t>of </a:t>
            </a:r>
            <a:br>
              <a:rPr lang="nl-NL" sz="9600" b="1" dirty="0" smtClean="0">
                <a:latin typeface="Tempus Sans ITC" pitchFamily="82" charset="0"/>
              </a:rPr>
            </a:br>
            <a:r>
              <a:rPr lang="nl-NL" sz="9600" b="1" dirty="0" smtClean="0">
                <a:latin typeface="Tempus Sans ITC" pitchFamily="82" charset="0"/>
              </a:rPr>
              <a:t>Evolutie</a:t>
            </a:r>
            <a:endParaRPr lang="nl-NL" sz="9600" b="1" dirty="0">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blip>
          <a:srcRect/>
          <a:stretch>
            <a:fillRect/>
          </a:stretch>
        </a:blipFill>
        <a:effectLst/>
      </p:bgPr>
    </p:bg>
    <p:spTree>
      <p:nvGrpSpPr>
        <p:cNvPr id="1" name=""/>
        <p:cNvGrpSpPr/>
        <p:nvPr/>
      </p:nvGrpSpPr>
      <p:grpSpPr>
        <a:xfrm>
          <a:off x="0" y="0"/>
          <a:ext cx="0" cy="0"/>
          <a:chOff x="0" y="0"/>
          <a:chExt cx="0" cy="0"/>
        </a:xfrm>
      </p:grpSpPr>
      <p:pic>
        <p:nvPicPr>
          <p:cNvPr id="24578" name="Picture 2" descr="C:\Users\Filip\AppData\Local\Microsoft\Windows\Temporary Internet Files\Low\Content.IE5\9JQEGLCS\CCE10102009_00000[1].jpg"/>
          <p:cNvPicPr>
            <a:picLocks noChangeAspect="1" noChangeArrowheads="1"/>
          </p:cNvPicPr>
          <p:nvPr/>
        </p:nvPicPr>
        <p:blipFill>
          <a:blip r:embed="rId3"/>
          <a:srcRect l="9879" t="28125" r="42453" b="47917"/>
          <a:stretch>
            <a:fillRect/>
          </a:stretch>
        </p:blipFill>
        <p:spPr bwMode="auto">
          <a:xfrm>
            <a:off x="5572132" y="642918"/>
            <a:ext cx="2889479" cy="2071702"/>
          </a:xfrm>
          <a:prstGeom prst="rect">
            <a:avLst/>
          </a:prstGeom>
          <a:ln>
            <a:noFill/>
          </a:ln>
          <a:effectLst>
            <a:outerShdw blurRad="292100" dist="139700" dir="2700000" algn="tl" rotWithShape="0">
              <a:srgbClr val="333333">
                <a:alpha val="65000"/>
              </a:srgbClr>
            </a:outerShdw>
            <a:softEdge rad="31750"/>
          </a:effectLst>
        </p:spPr>
      </p:pic>
      <p:pic>
        <p:nvPicPr>
          <p:cNvPr id="24579" name="Picture 3" descr="C:\Users\Filip\AppData\Local\Microsoft\Windows\Temporary Internet Files\Low\Content.IE5\SEY7DUPY\CCE10102009_00000[1].jpg"/>
          <p:cNvPicPr>
            <a:picLocks noChangeAspect="1" noChangeArrowheads="1"/>
          </p:cNvPicPr>
          <p:nvPr/>
        </p:nvPicPr>
        <p:blipFill>
          <a:blip r:embed="rId4"/>
          <a:srcRect l="9879" t="39583" r="67832" b="38542"/>
          <a:stretch>
            <a:fillRect/>
          </a:stretch>
        </p:blipFill>
        <p:spPr bwMode="auto">
          <a:xfrm>
            <a:off x="428596" y="357166"/>
            <a:ext cx="1643074" cy="2300304"/>
          </a:xfrm>
          <a:prstGeom prst="rect">
            <a:avLst/>
          </a:prstGeom>
          <a:ln>
            <a:noFill/>
          </a:ln>
          <a:effectLst>
            <a:outerShdw blurRad="292100" dist="139700" dir="2700000" algn="tl" rotWithShape="0">
              <a:srgbClr val="333333">
                <a:alpha val="65000"/>
              </a:srgbClr>
            </a:outerShdw>
            <a:softEdge rad="31750"/>
          </a:effectLst>
        </p:spPr>
      </p:pic>
      <p:pic>
        <p:nvPicPr>
          <p:cNvPr id="24580" name="Picture 4" descr="C:\Users\Filip\AppData\Local\Microsoft\Windows\Temporary Internet Files\Low\Content.IE5\BA34HABI\CCE10102009_00000[1].jpg"/>
          <p:cNvPicPr>
            <a:picLocks noChangeAspect="1" noChangeArrowheads="1"/>
          </p:cNvPicPr>
          <p:nvPr/>
        </p:nvPicPr>
        <p:blipFill>
          <a:blip r:embed="rId5"/>
          <a:srcRect l="16346" t="57292" r="22729" b="9375"/>
          <a:stretch>
            <a:fillRect/>
          </a:stretch>
        </p:blipFill>
        <p:spPr bwMode="auto">
          <a:xfrm rot="5400000">
            <a:off x="2178827" y="2464587"/>
            <a:ext cx="2928958" cy="2286016"/>
          </a:xfrm>
          <a:prstGeom prst="rect">
            <a:avLst/>
          </a:prstGeom>
          <a:ln>
            <a:noFill/>
          </a:ln>
          <a:effectLst>
            <a:outerShdw blurRad="292100" dist="139700" dir="2700000" algn="tl" rotWithShape="0">
              <a:srgbClr val="333333">
                <a:alpha val="65000"/>
              </a:srgbClr>
            </a:outerShdw>
            <a:softEdge rad="31750"/>
          </a:effectLst>
        </p:spPr>
      </p:pic>
      <p:pic>
        <p:nvPicPr>
          <p:cNvPr id="24581" name="Picture 5" descr="C:\Users\Filip\AppData\Local\Microsoft\Windows\Temporary Internet Files\Low\Content.IE5\BA34HABI\CCE10102009_00000[1].jpg"/>
          <p:cNvPicPr>
            <a:picLocks noChangeAspect="1" noChangeArrowheads="1"/>
          </p:cNvPicPr>
          <p:nvPr/>
        </p:nvPicPr>
        <p:blipFill>
          <a:blip r:embed="rId5"/>
          <a:srcRect l="75785" t="13542" r="7869" b="59375"/>
          <a:stretch>
            <a:fillRect/>
          </a:stretch>
        </p:blipFill>
        <p:spPr bwMode="auto">
          <a:xfrm rot="5400000">
            <a:off x="6783830" y="2931682"/>
            <a:ext cx="1148503" cy="2714644"/>
          </a:xfrm>
          <a:prstGeom prst="rect">
            <a:avLst/>
          </a:prstGeom>
          <a:ln>
            <a:noFill/>
          </a:ln>
          <a:effectLst>
            <a:outerShdw blurRad="292100" dist="139700" dir="2700000" algn="tl" rotWithShape="0">
              <a:srgbClr val="333333">
                <a:alpha val="65000"/>
              </a:srgbClr>
            </a:outerShdw>
            <a:softEdge rad="31750"/>
          </a:effectLst>
        </p:spPr>
      </p:pic>
      <p:sp>
        <p:nvSpPr>
          <p:cNvPr id="18" name="Tekstvak 17"/>
          <p:cNvSpPr txBox="1"/>
          <p:nvPr/>
        </p:nvSpPr>
        <p:spPr>
          <a:xfrm>
            <a:off x="142844" y="2786058"/>
            <a:ext cx="2214578" cy="646331"/>
          </a:xfrm>
          <a:prstGeom prst="rect">
            <a:avLst/>
          </a:prstGeom>
          <a:noFill/>
        </p:spPr>
        <p:txBody>
          <a:bodyPr wrap="square" rtlCol="0">
            <a:spAutoFit/>
          </a:bodyPr>
          <a:lstStyle/>
          <a:p>
            <a:r>
              <a:rPr lang="nl-NL" sz="1200" dirty="0" smtClean="0">
                <a:latin typeface="Tempus Sans ITC" pitchFamily="82" charset="0"/>
              </a:rPr>
              <a:t>Een pauwenstaart zit wiskundig zo perfect in elkaar dat toeval uitgesloten is.</a:t>
            </a:r>
            <a:endParaRPr lang="nl-NL" sz="1200" dirty="0">
              <a:latin typeface="Tempus Sans ITC" pitchFamily="82" charset="0"/>
            </a:endParaRPr>
          </a:p>
        </p:txBody>
      </p:sp>
      <p:sp>
        <p:nvSpPr>
          <p:cNvPr id="19" name="Tekstvak 18"/>
          <p:cNvSpPr txBox="1"/>
          <p:nvPr/>
        </p:nvSpPr>
        <p:spPr>
          <a:xfrm>
            <a:off x="2643174" y="5429264"/>
            <a:ext cx="6072230" cy="646331"/>
          </a:xfrm>
          <a:prstGeom prst="rect">
            <a:avLst/>
          </a:prstGeom>
          <a:noFill/>
        </p:spPr>
        <p:txBody>
          <a:bodyPr wrap="square" rtlCol="0">
            <a:spAutoFit/>
          </a:bodyPr>
          <a:lstStyle/>
          <a:p>
            <a:r>
              <a:rPr lang="nl-NL" sz="1200" dirty="0" smtClean="0">
                <a:latin typeface="Tempus Sans ITC" pitchFamily="82" charset="0"/>
              </a:rPr>
              <a:t>De mammoeten zijn niet door het ijs gezakt of in een ravijn gevallen, zoals deze tekening suggereert. Ze zijn door een plotselinge catastrofe overvallen, waarbij sommige dieren zelfs geen tijd hadden om hun voedsel door te slikken. </a:t>
            </a:r>
            <a:endParaRPr lang="nl-NL" sz="1200" dirty="0">
              <a:latin typeface="Tempus Sans ITC" pitchFamily="82" charset="0"/>
            </a:endParaRPr>
          </a:p>
        </p:txBody>
      </p:sp>
      <p:sp>
        <p:nvSpPr>
          <p:cNvPr id="20" name="Tekstvak 19"/>
          <p:cNvSpPr txBox="1"/>
          <p:nvPr/>
        </p:nvSpPr>
        <p:spPr>
          <a:xfrm>
            <a:off x="2857488" y="642918"/>
            <a:ext cx="2928958" cy="830997"/>
          </a:xfrm>
          <a:prstGeom prst="rect">
            <a:avLst/>
          </a:prstGeom>
          <a:noFill/>
        </p:spPr>
        <p:txBody>
          <a:bodyPr wrap="square" rtlCol="0">
            <a:spAutoFit/>
          </a:bodyPr>
          <a:lstStyle/>
          <a:p>
            <a:r>
              <a:rPr lang="nl-NL" sz="1200" dirty="0" smtClean="0">
                <a:latin typeface="Tempus Sans ITC" pitchFamily="82" charset="0"/>
              </a:rPr>
              <a:t>Massagraven met duizenden dieren uit verschillende klimaten en tijdperken kunnen alleen zijn ontstaan als er een wereldwijde zondvloed is geweest. </a:t>
            </a:r>
            <a:endParaRPr lang="nl-NL" sz="1200" dirty="0">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plus(in)">
                                      <p:cBhvr>
                                        <p:cTn id="7" dur="2000"/>
                                        <p:tgtEl>
                                          <p:spTgt spid="24579"/>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plus(in)">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32" fill="hold" nodeType="clickEffect">
                                  <p:stCondLst>
                                    <p:cond delay="0"/>
                                  </p:stCondLst>
                                  <p:childTnLst>
                                    <p:set>
                                      <p:cBhvr>
                                        <p:cTn id="14" dur="1" fill="hold">
                                          <p:stCondLst>
                                            <p:cond delay="0"/>
                                          </p:stCondLst>
                                        </p:cTn>
                                        <p:tgtEl>
                                          <p:spTgt spid="24580"/>
                                        </p:tgtEl>
                                        <p:attrNameLst>
                                          <p:attrName>style.visibility</p:attrName>
                                        </p:attrNameLst>
                                      </p:cBhvr>
                                      <p:to>
                                        <p:strVal val="visible"/>
                                      </p:to>
                                    </p:set>
                                    <p:animEffect transition="in" filter="diamond(out)">
                                      <p:cBhvr>
                                        <p:cTn id="15" dur="2000"/>
                                        <p:tgtEl>
                                          <p:spTgt spid="24580"/>
                                        </p:tgtEl>
                                      </p:cBhvr>
                                    </p:animEffect>
                                  </p:childTnLst>
                                </p:cTn>
                              </p:par>
                              <p:par>
                                <p:cTn id="16" presetID="8" presetClass="entr" presetSubtype="32" fill="hold" nodeType="withEffect">
                                  <p:stCondLst>
                                    <p:cond delay="0"/>
                                  </p:stCondLst>
                                  <p:childTnLst>
                                    <p:set>
                                      <p:cBhvr>
                                        <p:cTn id="17" dur="1" fill="hold">
                                          <p:stCondLst>
                                            <p:cond delay="0"/>
                                          </p:stCondLst>
                                        </p:cTn>
                                        <p:tgtEl>
                                          <p:spTgt spid="24581"/>
                                        </p:tgtEl>
                                        <p:attrNameLst>
                                          <p:attrName>style.visibility</p:attrName>
                                        </p:attrNameLst>
                                      </p:cBhvr>
                                      <p:to>
                                        <p:strVal val="visible"/>
                                      </p:to>
                                    </p:set>
                                    <p:animEffect transition="in" filter="diamond(out)">
                                      <p:cBhvr>
                                        <p:cTn id="18" dur="2000"/>
                                        <p:tgtEl>
                                          <p:spTgt spid="24581"/>
                                        </p:tgtEl>
                                      </p:cBhvr>
                                    </p:animEffect>
                                  </p:childTnLst>
                                </p:cTn>
                              </p:par>
                              <p:par>
                                <p:cTn id="19" presetID="8" presetClass="entr" presetSubtype="32"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amond(out)">
                                      <p:cBhvr>
                                        <p:cTn id="21" dur="20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24578"/>
                                        </p:tgtEl>
                                        <p:attrNameLst>
                                          <p:attrName>style.visibility</p:attrName>
                                        </p:attrNameLst>
                                      </p:cBhvr>
                                      <p:to>
                                        <p:strVal val="visible"/>
                                      </p:to>
                                    </p:set>
                                    <p:animEffect transition="in" filter="checkerboard(across)">
                                      <p:cBhvr>
                                        <p:cTn id="26" dur="1000"/>
                                        <p:tgtEl>
                                          <p:spTgt spid="24578"/>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checkerboard(across)">
                                      <p:cBhvr>
                                        <p:cTn id="2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blip>
          <a:srcRect/>
          <a:stretch>
            <a:fillRect/>
          </a:stretch>
        </a:blipFill>
        <a:effectLst/>
      </p:bgPr>
    </p:bg>
    <p:spTree>
      <p:nvGrpSpPr>
        <p:cNvPr id="1" name=""/>
        <p:cNvGrpSpPr/>
        <p:nvPr/>
      </p:nvGrpSpPr>
      <p:grpSpPr>
        <a:xfrm>
          <a:off x="0" y="0"/>
          <a:ext cx="0" cy="0"/>
          <a:chOff x="0" y="0"/>
          <a:chExt cx="0" cy="0"/>
        </a:xfrm>
      </p:grpSpPr>
      <p:pic>
        <p:nvPicPr>
          <p:cNvPr id="2" name="Picture 2" descr="C:\Users\Filip\AppData\Local\Microsoft\Windows\Temporary Internet Files\Low\Content.IE5\BA34HABI\CCE10102009_00000[1].jpg"/>
          <p:cNvPicPr>
            <a:picLocks noChangeAspect="1" noChangeArrowheads="1"/>
          </p:cNvPicPr>
          <p:nvPr/>
        </p:nvPicPr>
        <p:blipFill>
          <a:blip r:embed="rId3"/>
          <a:srcRect l="48514" t="56251" r="32168" b="4166"/>
          <a:stretch>
            <a:fillRect/>
          </a:stretch>
        </p:blipFill>
        <p:spPr bwMode="auto">
          <a:xfrm rot="5400000">
            <a:off x="5583122" y="3132258"/>
            <a:ext cx="1571636" cy="4594013"/>
          </a:xfrm>
          <a:prstGeom prst="rect">
            <a:avLst/>
          </a:prstGeom>
          <a:ln>
            <a:noFill/>
          </a:ln>
          <a:effectLst>
            <a:outerShdw blurRad="50800" dist="38100" dir="13500000" algn="br" rotWithShape="0">
              <a:prstClr val="black">
                <a:alpha val="40000"/>
              </a:prstClr>
            </a:outerShdw>
            <a:softEdge rad="112500"/>
          </a:effectLst>
        </p:spPr>
      </p:pic>
      <p:pic>
        <p:nvPicPr>
          <p:cNvPr id="3" name="Picture 6" descr="C:\Users\Filip\AppData\Local\Microsoft\Windows\Temporary Internet Files\Low\Content.IE5\7DVWW12A\CCE10102009_00000[1].jpg"/>
          <p:cNvPicPr>
            <a:picLocks noChangeAspect="1" noChangeArrowheads="1"/>
          </p:cNvPicPr>
          <p:nvPr/>
        </p:nvPicPr>
        <p:blipFill>
          <a:blip r:embed="rId4"/>
          <a:srcRect l="8393" t="27083" r="64860" b="51042"/>
          <a:stretch>
            <a:fillRect/>
          </a:stretch>
        </p:blipFill>
        <p:spPr bwMode="auto">
          <a:xfrm rot="10800000">
            <a:off x="500034" y="3429000"/>
            <a:ext cx="1928826" cy="2239211"/>
          </a:xfrm>
          <a:prstGeom prst="rect">
            <a:avLst/>
          </a:prstGeom>
          <a:ln>
            <a:noFill/>
          </a:ln>
          <a:effectLst>
            <a:outerShdw blurRad="50800" dist="38100" dir="13500000" algn="br" rotWithShape="0">
              <a:prstClr val="black">
                <a:alpha val="40000"/>
              </a:prstClr>
            </a:outerShdw>
          </a:effectLst>
        </p:spPr>
      </p:pic>
      <p:pic>
        <p:nvPicPr>
          <p:cNvPr id="4" name="Picture 7" descr="C:\Users\Filip\AppData\Local\Microsoft\Windows\Temporary Internet Files\Low\Content.IE5\IKZPJ98Z\CCE10102009_00000[1].jpg"/>
          <p:cNvPicPr>
            <a:picLocks noChangeAspect="1" noChangeArrowheads="1"/>
          </p:cNvPicPr>
          <p:nvPr/>
        </p:nvPicPr>
        <p:blipFill>
          <a:blip r:embed="rId5"/>
          <a:srcRect l="11365" t="32292" r="45542" b="33333"/>
          <a:stretch>
            <a:fillRect/>
          </a:stretch>
        </p:blipFill>
        <p:spPr bwMode="auto">
          <a:xfrm rot="10800000">
            <a:off x="6000760" y="857232"/>
            <a:ext cx="2428892" cy="2763912"/>
          </a:xfrm>
          <a:prstGeom prst="rect">
            <a:avLst/>
          </a:prstGeom>
          <a:ln>
            <a:noFill/>
          </a:ln>
          <a:effectLst>
            <a:outerShdw blurRad="50800" dist="38100" dir="13500000" algn="br" rotWithShape="0">
              <a:prstClr val="black">
                <a:alpha val="40000"/>
              </a:prstClr>
            </a:outerShdw>
            <a:softEdge rad="112500"/>
          </a:effectLst>
        </p:spPr>
      </p:pic>
      <p:pic>
        <p:nvPicPr>
          <p:cNvPr id="5" name="Picture 8" descr="C:\Users\Filip\AppData\Local\Microsoft\Windows\Temporary Internet Files\Low\Content.IE5\H3UHKD67\CCE10102009_00000[1].jpg"/>
          <p:cNvPicPr>
            <a:picLocks noChangeAspect="1" noChangeArrowheads="1"/>
          </p:cNvPicPr>
          <p:nvPr/>
        </p:nvPicPr>
        <p:blipFill>
          <a:blip r:embed="rId6"/>
          <a:srcRect l="9879" t="32292" r="42570" b="40625"/>
          <a:stretch>
            <a:fillRect/>
          </a:stretch>
        </p:blipFill>
        <p:spPr bwMode="auto">
          <a:xfrm rot="10800000">
            <a:off x="1214414" y="214290"/>
            <a:ext cx="3071834" cy="2495865"/>
          </a:xfrm>
          <a:prstGeom prst="rect">
            <a:avLst/>
          </a:prstGeom>
          <a:ln>
            <a:noFill/>
          </a:ln>
          <a:effectLst>
            <a:outerShdw blurRad="50800" dist="38100" dir="13500000" algn="br" rotWithShape="0">
              <a:prstClr val="black">
                <a:alpha val="40000"/>
              </a:prstClr>
            </a:outerShdw>
            <a:softEdge rad="112500"/>
          </a:effectLst>
        </p:spPr>
      </p:pic>
      <p:sp>
        <p:nvSpPr>
          <p:cNvPr id="6" name="Tekstvak 5"/>
          <p:cNvSpPr txBox="1"/>
          <p:nvPr/>
        </p:nvSpPr>
        <p:spPr>
          <a:xfrm>
            <a:off x="214282" y="5786454"/>
            <a:ext cx="2928958" cy="830997"/>
          </a:xfrm>
          <a:prstGeom prst="rect">
            <a:avLst/>
          </a:prstGeom>
          <a:noFill/>
        </p:spPr>
        <p:txBody>
          <a:bodyPr wrap="square" rtlCol="0">
            <a:spAutoFit/>
          </a:bodyPr>
          <a:lstStyle/>
          <a:p>
            <a:r>
              <a:rPr lang="nl-NL" sz="1200" dirty="0" smtClean="0">
                <a:latin typeface="Tempus Sans ITC" pitchFamily="82" charset="0"/>
              </a:rPr>
              <a:t>Over de oceaanbodem loopt een scheur van 65.000 km lang, die een overblijfsel zou kunnen zijn van ‘het openbreken van de aarde’, zoals beschreven in Genesis 7:11.</a:t>
            </a:r>
            <a:endParaRPr lang="nl-NL" sz="1200" dirty="0">
              <a:latin typeface="Tempus Sans ITC" pitchFamily="82" charset="0"/>
            </a:endParaRPr>
          </a:p>
        </p:txBody>
      </p:sp>
      <p:sp>
        <p:nvSpPr>
          <p:cNvPr id="7" name="Tekstvak 6"/>
          <p:cNvSpPr txBox="1"/>
          <p:nvPr/>
        </p:nvSpPr>
        <p:spPr>
          <a:xfrm>
            <a:off x="4714876" y="6215082"/>
            <a:ext cx="3786214" cy="276999"/>
          </a:xfrm>
          <a:prstGeom prst="rect">
            <a:avLst/>
          </a:prstGeom>
          <a:noFill/>
        </p:spPr>
        <p:txBody>
          <a:bodyPr wrap="square" rtlCol="0">
            <a:spAutoFit/>
          </a:bodyPr>
          <a:lstStyle/>
          <a:p>
            <a:r>
              <a:rPr lang="nl-NL" sz="1200" dirty="0" smtClean="0">
                <a:latin typeface="Tempus Sans ITC" pitchFamily="82" charset="0"/>
              </a:rPr>
              <a:t>De ark van Noach, het meest stabiele bootmodel.</a:t>
            </a:r>
            <a:endParaRPr lang="nl-NL" sz="1200" dirty="0">
              <a:latin typeface="Tempus Sans ITC" pitchFamily="82" charset="0"/>
            </a:endParaRPr>
          </a:p>
        </p:txBody>
      </p:sp>
      <p:sp>
        <p:nvSpPr>
          <p:cNvPr id="8" name="Tekstvak 7"/>
          <p:cNvSpPr txBox="1"/>
          <p:nvPr/>
        </p:nvSpPr>
        <p:spPr>
          <a:xfrm>
            <a:off x="1500166" y="2714620"/>
            <a:ext cx="2714644" cy="646331"/>
          </a:xfrm>
          <a:prstGeom prst="rect">
            <a:avLst/>
          </a:prstGeom>
          <a:noFill/>
        </p:spPr>
        <p:txBody>
          <a:bodyPr wrap="square" rtlCol="0">
            <a:spAutoFit/>
          </a:bodyPr>
          <a:lstStyle/>
          <a:p>
            <a:r>
              <a:rPr lang="nl-NL" sz="1200" dirty="0" smtClean="0">
                <a:latin typeface="Tempus Sans ITC" pitchFamily="82" charset="0"/>
              </a:rPr>
              <a:t>Er is meer kans dat een aap uit zichzelf 600 keer de Bijbel foutloos overtypt, dan dat een cel vanzelf ontstaat. </a:t>
            </a:r>
            <a:endParaRPr lang="nl-NL" sz="1200" dirty="0">
              <a:latin typeface="Tempus Sans ITC" pitchFamily="82" charset="0"/>
            </a:endParaRPr>
          </a:p>
        </p:txBody>
      </p:sp>
      <p:sp>
        <p:nvSpPr>
          <p:cNvPr id="9" name="Tekstvak 8"/>
          <p:cNvSpPr txBox="1"/>
          <p:nvPr/>
        </p:nvSpPr>
        <p:spPr>
          <a:xfrm>
            <a:off x="3571868" y="3714752"/>
            <a:ext cx="5143536" cy="1015663"/>
          </a:xfrm>
          <a:prstGeom prst="rect">
            <a:avLst/>
          </a:prstGeom>
          <a:noFill/>
        </p:spPr>
        <p:txBody>
          <a:bodyPr wrap="square" rtlCol="0">
            <a:spAutoFit/>
          </a:bodyPr>
          <a:lstStyle/>
          <a:p>
            <a:r>
              <a:rPr lang="nl-NL" sz="1200" dirty="0" smtClean="0">
                <a:latin typeface="Tempus Sans ITC" pitchFamily="82" charset="0"/>
              </a:rPr>
              <a:t>Populaire weergave van de evolutietheorie: door plaatselijke warmte en de inwerking van bliksemstralen ontstaan aminozuren, die zich vanzelf samenvoegen tot eiwitmoleculen en eenvoudige cellen. Deze ontwikkelen zich door puur toeval tot vissen, dinosaurussen, enz. Let wel: dit proces gaat tegen alle natuurwetten in!!</a:t>
            </a:r>
            <a:endParaRPr lang="nl-NL" sz="1200" dirty="0">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Horizontal)">
                                      <p:cBhvr>
                                        <p:cTn id="15" dur="500"/>
                                        <p:tgtEl>
                                          <p:spTgt spid="4"/>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to="" calcmode="lin" valueType="num">
                                      <p:cBhvr>
                                        <p:cTn id="23" dur="1" fill="hold"/>
                                        <p:tgtEl>
                                          <p:spTgt spid="3"/>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to="" calcmode="lin" valueType="num">
                                      <p:cBhvr>
                                        <p:cTn id="26" dur="1" fill="hold"/>
                                        <p:tgtEl>
                                          <p:spTgt spid="6"/>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13"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plus(in)">
                                      <p:cBhvr>
                                        <p:cTn id="31" dur="2000"/>
                                        <p:tgtEl>
                                          <p:spTgt spid="2"/>
                                        </p:tgtEl>
                                      </p:cBhvr>
                                    </p:animEffect>
                                  </p:childTnLst>
                                </p:cTn>
                              </p:par>
                              <p:par>
                                <p:cTn id="32" presetID="13"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plus(in)">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214546" y="928670"/>
            <a:ext cx="5143536" cy="1154098"/>
          </a:xfrm>
        </p:spPr>
        <p:txBody>
          <a:bodyPr>
            <a:noAutofit/>
          </a:bodyPr>
          <a:lstStyle/>
          <a:p>
            <a:r>
              <a:rPr lang="nl-NL" sz="15000" b="1" dirty="0" smtClean="0">
                <a:latin typeface="Tempus Sans ITC" pitchFamily="82" charset="0"/>
              </a:rPr>
              <a:t>Einde</a:t>
            </a:r>
            <a:endParaRPr lang="nl-NL" sz="15000" b="1" dirty="0">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6600" b="1" dirty="0">
                <a:latin typeface="Tempus Sans ITC" pitchFamily="82" charset="0"/>
              </a:rPr>
              <a:t>I</a:t>
            </a:r>
            <a:r>
              <a:rPr lang="nl-NL" sz="6600" b="1" dirty="0" smtClean="0">
                <a:latin typeface="Tempus Sans ITC" pitchFamily="82" charset="0"/>
              </a:rPr>
              <a:t>nleiding</a:t>
            </a:r>
            <a:endParaRPr lang="nl-NL" sz="6600" b="1" dirty="0">
              <a:latin typeface="Tempus Sans ITC" pitchFamily="82" charset="0"/>
            </a:endParaRPr>
          </a:p>
        </p:txBody>
      </p:sp>
      <p:sp>
        <p:nvSpPr>
          <p:cNvPr id="3" name="Tijdelijke aanduiding voor inhoud 2"/>
          <p:cNvSpPr>
            <a:spLocks noGrp="1"/>
          </p:cNvSpPr>
          <p:nvPr>
            <p:ph idx="4294967295"/>
          </p:nvPr>
        </p:nvSpPr>
        <p:spPr>
          <a:xfrm>
            <a:off x="0" y="1600200"/>
            <a:ext cx="8229600" cy="4525963"/>
          </a:xfrm>
        </p:spPr>
        <p:txBody>
          <a:bodyPr>
            <a:normAutofit fontScale="92500" lnSpcReduction="20000"/>
          </a:bodyPr>
          <a:lstStyle/>
          <a:p>
            <a:r>
              <a:rPr lang="nl-NL" sz="4000" b="1" dirty="0" smtClean="0">
                <a:latin typeface="Tempus Sans ITC" pitchFamily="82" charset="0"/>
              </a:rPr>
              <a:t>Evolutietheorie</a:t>
            </a:r>
            <a:endParaRPr lang="nl-NL" sz="4000" b="1" dirty="0" smtClean="0">
              <a:latin typeface="Tempus Sans ITC" pitchFamily="82" charset="0"/>
            </a:endParaRPr>
          </a:p>
          <a:p>
            <a:pPr lvl="2"/>
            <a:r>
              <a:rPr lang="nl-NL" sz="4000" b="1" dirty="0" smtClean="0">
                <a:latin typeface="Tempus Sans ITC" pitchFamily="82" charset="0"/>
              </a:rPr>
              <a:t>Evolutie</a:t>
            </a:r>
          </a:p>
          <a:p>
            <a:pPr lvl="2"/>
            <a:r>
              <a:rPr lang="nl-NL" sz="4000" b="1" dirty="0" smtClean="0">
                <a:latin typeface="Tempus Sans ITC" pitchFamily="82" charset="0"/>
              </a:rPr>
              <a:t>Charles </a:t>
            </a:r>
            <a:r>
              <a:rPr lang="nl-NL" sz="4000" b="1" dirty="0" smtClean="0">
                <a:latin typeface="Tempus Sans ITC" pitchFamily="82" charset="0"/>
              </a:rPr>
              <a:t>Darwin</a:t>
            </a:r>
          </a:p>
          <a:p>
            <a:r>
              <a:rPr lang="nl-NL" sz="4000" b="1" dirty="0" smtClean="0">
                <a:latin typeface="Tempus Sans ITC" pitchFamily="82" charset="0"/>
              </a:rPr>
              <a:t>Schepping</a:t>
            </a:r>
          </a:p>
          <a:p>
            <a:pPr lvl="2"/>
            <a:r>
              <a:rPr lang="nl-NL" sz="4000" b="1" dirty="0" smtClean="0">
                <a:latin typeface="Tempus Sans ITC" pitchFamily="82" charset="0"/>
              </a:rPr>
              <a:t>Scheppingsdagen</a:t>
            </a:r>
          </a:p>
          <a:p>
            <a:pPr lvl="2"/>
            <a:r>
              <a:rPr lang="nl-NL" sz="4000" b="1" dirty="0" smtClean="0">
                <a:latin typeface="Tempus Sans ITC" pitchFamily="82" charset="0"/>
              </a:rPr>
              <a:t>Betrouwbaarheid van de Bijbel</a:t>
            </a:r>
          </a:p>
          <a:p>
            <a:pPr lvl="2"/>
            <a:r>
              <a:rPr lang="nl-NL" sz="4000" b="1" dirty="0" smtClean="0">
                <a:latin typeface="Tempus Sans ITC" pitchFamily="82" charset="0"/>
              </a:rPr>
              <a:t>Schepping</a:t>
            </a:r>
          </a:p>
          <a:p>
            <a:pPr>
              <a:buNone/>
            </a:pPr>
            <a:r>
              <a:rPr lang="nl-NL" dirty="0" smtClean="0"/>
              <a:t>	</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00098" y="214290"/>
            <a:ext cx="6257940" cy="1082660"/>
          </a:xfrm>
        </p:spPr>
        <p:txBody>
          <a:bodyPr>
            <a:normAutofit/>
          </a:bodyPr>
          <a:lstStyle/>
          <a:p>
            <a:r>
              <a:rPr lang="nl-NL" sz="5400" b="1" dirty="0" smtClean="0">
                <a:solidFill>
                  <a:schemeClr val="accent6">
                    <a:lumMod val="60000"/>
                    <a:lumOff val="40000"/>
                  </a:schemeClr>
                </a:solidFill>
                <a:latin typeface="Tempus Sans ITC" pitchFamily="82" charset="0"/>
              </a:rPr>
              <a:t>Evolutietheorie</a:t>
            </a:r>
            <a:endParaRPr lang="nl-NL" sz="5400" b="1" dirty="0">
              <a:solidFill>
                <a:schemeClr val="accent6">
                  <a:lumMod val="60000"/>
                  <a:lumOff val="40000"/>
                </a:schemeClr>
              </a:solidFill>
              <a:latin typeface="Tempus Sans ITC" pitchFamily="82" charset="0"/>
            </a:endParaRPr>
          </a:p>
        </p:txBody>
      </p:sp>
      <p:pic>
        <p:nvPicPr>
          <p:cNvPr id="17410" name="Picture 2" descr="http://members.home.nl/keesdebrouwer/images/heelal/Oerknal01_600x.jpg"/>
          <p:cNvPicPr>
            <a:picLocks noChangeAspect="1" noChangeArrowheads="1"/>
          </p:cNvPicPr>
          <p:nvPr/>
        </p:nvPicPr>
        <p:blipFill>
          <a:blip r:embed="rId3">
            <a:lum/>
          </a:blip>
          <a:srcRect/>
          <a:stretch>
            <a:fillRect/>
          </a:stretch>
        </p:blipFill>
        <p:spPr bwMode="auto">
          <a:xfrm>
            <a:off x="3000364" y="2928934"/>
            <a:ext cx="5815613" cy="3702607"/>
          </a:xfrm>
          <a:prstGeom prst="rect">
            <a:avLst/>
          </a:prstGeom>
          <a:solidFill>
            <a:schemeClr val="bg1"/>
          </a:solidFill>
          <a:effectLst>
            <a:glow rad="101600">
              <a:schemeClr val="accent6">
                <a:satMod val="175000"/>
                <a:alpha val="40000"/>
              </a:schemeClr>
            </a:glow>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wheel(4)">
                                      <p:cBhvr>
                                        <p:cTn id="12"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mindbodysmile.com/wp-content/uploads/2009/09/OriginOfSpecies.jpg"/>
          <p:cNvPicPr>
            <a:picLocks noChangeAspect="1" noChangeArrowheads="1"/>
          </p:cNvPicPr>
          <p:nvPr/>
        </p:nvPicPr>
        <p:blipFill>
          <a:blip r:embed="rId2"/>
          <a:srcRect/>
          <a:stretch>
            <a:fillRect/>
          </a:stretch>
        </p:blipFill>
        <p:spPr bwMode="auto">
          <a:xfrm>
            <a:off x="6286512" y="2643182"/>
            <a:ext cx="2371240" cy="3421045"/>
          </a:xfrm>
          <a:prstGeom prst="rect">
            <a:avLst/>
          </a:prstGeom>
          <a:noFill/>
          <a:ln>
            <a:noFill/>
          </a:ln>
          <a:effectLst>
            <a:outerShdw blurRad="225425" dist="50800" dir="5220000" algn="ctr">
              <a:srgbClr val="000000">
                <a:alpha val="33000"/>
              </a:srgbClr>
            </a:outerShdw>
          </a:effectLst>
          <a:scene3d>
            <a:camera prst="obliqueBottomLeft"/>
            <a:lightRig rig="harsh" dir="t">
              <a:rot lat="0" lon="0" rev="3000000"/>
            </a:lightRig>
          </a:scene3d>
          <a:sp3d extrusionH="254000" contourW="19050">
            <a:bevelB w="82550" h="44450" prst="angle"/>
            <a:contourClr>
              <a:srgbClr val="FFFFFF"/>
            </a:contourClr>
          </a:sp3d>
        </p:spPr>
      </p:pic>
      <p:pic>
        <p:nvPicPr>
          <p:cNvPr id="2050" name="Picture 2" descr="http://www.vecip.com/images/darwin.jpg"/>
          <p:cNvPicPr>
            <a:picLocks noChangeAspect="1" noChangeArrowheads="1"/>
          </p:cNvPicPr>
          <p:nvPr/>
        </p:nvPicPr>
        <p:blipFill>
          <a:blip r:embed="rId3"/>
          <a:srcRect/>
          <a:stretch>
            <a:fillRect/>
          </a:stretch>
        </p:blipFill>
        <p:spPr bwMode="auto">
          <a:xfrm>
            <a:off x="642910" y="571480"/>
            <a:ext cx="3714776" cy="5089243"/>
          </a:xfrm>
          <a:prstGeom prst="rect">
            <a:avLst/>
          </a:prstGeom>
          <a:noFill/>
          <a:ln>
            <a:noFill/>
          </a:ln>
          <a:effectLst>
            <a:glow rad="101600">
              <a:schemeClr val="tx1">
                <a:alpha val="60000"/>
              </a:schemeClr>
            </a:glow>
            <a:outerShdw blurRad="184150" dist="241300" dir="11520000" sx="110000" sy="110000" algn="ctr">
              <a:srgbClr val="000000">
                <a:alpha val="18000"/>
              </a:srgbClr>
            </a:outerShdw>
          </a:effectLst>
          <a:scene3d>
            <a:camera prst="perspectiveContrastingRightFacing"/>
            <a:lightRig rig="flood" dir="t">
              <a:rot lat="0" lon="0" rev="13800000"/>
            </a:lightRig>
          </a:scene3d>
          <a:sp3d extrusionH="107950" prstMaterial="plastic">
            <a:bevelT w="82550" h="63500" prst="softRound"/>
            <a:bevelB/>
          </a:sp3d>
        </p:spPr>
      </p:pic>
      <p:sp>
        <p:nvSpPr>
          <p:cNvPr id="6" name="Titel 5"/>
          <p:cNvSpPr>
            <a:spLocks noGrp="1"/>
          </p:cNvSpPr>
          <p:nvPr>
            <p:ph type="ctrTitle"/>
          </p:nvPr>
        </p:nvSpPr>
        <p:spPr>
          <a:xfrm>
            <a:off x="3786150" y="571480"/>
            <a:ext cx="5357850" cy="1112835"/>
          </a:xfrm>
        </p:spPr>
        <p:txBody>
          <a:bodyPr>
            <a:normAutofit fontScale="90000"/>
          </a:bodyPr>
          <a:lstStyle/>
          <a:p>
            <a:r>
              <a:rPr lang="nl-NL" sz="5400" b="1" dirty="0" smtClean="0">
                <a:latin typeface="Tempus Sans ITC" pitchFamily="82" charset="0"/>
              </a:rPr>
              <a:t>Charles Darwin</a:t>
            </a:r>
            <a:br>
              <a:rPr lang="nl-NL" sz="5400" b="1" dirty="0" smtClean="0">
                <a:latin typeface="Tempus Sans ITC" pitchFamily="82" charset="0"/>
              </a:rPr>
            </a:br>
            <a:r>
              <a:rPr lang="nl-NL" sz="3600" b="1" dirty="0" smtClean="0">
                <a:latin typeface="Tempus Sans ITC" pitchFamily="82" charset="0"/>
              </a:rPr>
              <a:t>1809-1882</a:t>
            </a:r>
            <a:endParaRPr lang="nl-NL" sz="3600" b="1" dirty="0">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plus(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plus(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blip>
          <a:srcRect/>
          <a:stretch>
            <a:fillRect l="-13000" r="-13000"/>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srcRect/>
          <a:stretch>
            <a:fillRect/>
          </a:stretch>
        </p:blipFill>
        <p:spPr bwMode="auto">
          <a:xfrm>
            <a:off x="428596" y="3071810"/>
            <a:ext cx="4928093" cy="2884336"/>
          </a:xfrm>
          <a:prstGeom prst="rect">
            <a:avLst/>
          </a:prstGeom>
          <a:noFill/>
          <a:ln w="9525">
            <a:noFill/>
            <a:miter lim="800000"/>
            <a:headEnd/>
            <a:tailEnd/>
          </a:ln>
          <a:effectLst>
            <a:glow rad="101600">
              <a:schemeClr val="tx1">
                <a:alpha val="60000"/>
              </a:schemeClr>
            </a:glow>
            <a:innerShdw blurRad="63500" dist="50800" dir="2700000">
              <a:prstClr val="black">
                <a:alpha val="50000"/>
              </a:prstClr>
            </a:innerShdw>
            <a:reflection blurRad="6350" stA="52000" endA="300" endPos="35000" dir="5400000" sy="-100000" algn="bl" rotWithShape="0"/>
          </a:effectLst>
          <a:scene3d>
            <a:camera prst="perspectiveContrastingRightFacing"/>
            <a:lightRig rig="threePt" dir="t"/>
          </a:scene3d>
        </p:spPr>
      </p:pic>
      <p:pic>
        <p:nvPicPr>
          <p:cNvPr id="1028" name="Picture 4" descr="http://blogimages.seniorennet.be/carpe_diem/11-92b5396aa9b4ee01ff41e5e7e1f2719c.jpg"/>
          <p:cNvPicPr>
            <a:picLocks noChangeAspect="1" noChangeArrowheads="1"/>
          </p:cNvPicPr>
          <p:nvPr/>
        </p:nvPicPr>
        <p:blipFill>
          <a:blip r:embed="rId4"/>
          <a:srcRect/>
          <a:stretch>
            <a:fillRect/>
          </a:stretch>
        </p:blipFill>
        <p:spPr bwMode="auto">
          <a:xfrm>
            <a:off x="4857752" y="500042"/>
            <a:ext cx="3627930" cy="2500330"/>
          </a:xfrm>
          <a:prstGeom prst="rect">
            <a:avLst/>
          </a:prstGeom>
          <a:noFill/>
          <a:effectLst>
            <a:softEdge rad="127000"/>
          </a:effectLst>
        </p:spPr>
      </p:pic>
      <p:sp>
        <p:nvSpPr>
          <p:cNvPr id="8" name="Tekstvak 7"/>
          <p:cNvSpPr txBox="1"/>
          <p:nvPr/>
        </p:nvSpPr>
        <p:spPr>
          <a:xfrm>
            <a:off x="5715008" y="3000372"/>
            <a:ext cx="2143140" cy="369332"/>
          </a:xfrm>
          <a:prstGeom prst="rect">
            <a:avLst/>
          </a:prstGeom>
          <a:noFill/>
        </p:spPr>
        <p:txBody>
          <a:bodyPr wrap="square" rtlCol="0">
            <a:spAutoFit/>
          </a:bodyPr>
          <a:lstStyle/>
          <a:p>
            <a:r>
              <a:rPr lang="nl-NL" i="1" dirty="0">
                <a:latin typeface="Tempus Sans ITC" pitchFamily="82" charset="0"/>
              </a:rPr>
              <a:t>v</a:t>
            </a:r>
            <a:r>
              <a:rPr lang="nl-NL" i="1" dirty="0" smtClean="0">
                <a:latin typeface="Tempus Sans ITC" pitchFamily="82" charset="0"/>
              </a:rPr>
              <a:t>an aap tot mens</a:t>
            </a:r>
            <a:endParaRPr lang="nl-NL" i="1" dirty="0">
              <a:latin typeface="Tempus Sans ITC" pitchFamily="82" charset="0"/>
            </a:endParaRPr>
          </a:p>
        </p:txBody>
      </p:sp>
      <p:sp>
        <p:nvSpPr>
          <p:cNvPr id="9" name="Tekstvak 8"/>
          <p:cNvSpPr txBox="1"/>
          <p:nvPr/>
        </p:nvSpPr>
        <p:spPr>
          <a:xfrm>
            <a:off x="4929190" y="4643446"/>
            <a:ext cx="3857652" cy="1384995"/>
          </a:xfrm>
          <a:prstGeom prst="rect">
            <a:avLst/>
          </a:prstGeom>
          <a:noFill/>
        </p:spPr>
        <p:txBody>
          <a:bodyPr wrap="square" rtlCol="0">
            <a:spAutoFit/>
          </a:bodyPr>
          <a:lstStyle/>
          <a:p>
            <a:r>
              <a:rPr lang="nl-NL" sz="1200" i="1" dirty="0" smtClean="0">
                <a:latin typeface="Tempus Sans ITC" pitchFamily="82" charset="0"/>
              </a:rPr>
              <a:t>Op </a:t>
            </a:r>
            <a:r>
              <a:rPr lang="nl-NL" sz="1200" i="1" dirty="0">
                <a:latin typeface="Tempus Sans ITC" pitchFamily="82" charset="0"/>
              </a:rPr>
              <a:t>de bovenste rij de afbeeldingen die Ernst </a:t>
            </a:r>
            <a:r>
              <a:rPr lang="nl-NL" sz="1200" i="1" dirty="0" err="1">
                <a:latin typeface="Tempus Sans ITC" pitchFamily="82" charset="0"/>
              </a:rPr>
              <a:t>Haeckel</a:t>
            </a:r>
            <a:r>
              <a:rPr lang="nl-NL" sz="1200" i="1" dirty="0">
                <a:latin typeface="Tempus Sans ITC" pitchFamily="82" charset="0"/>
              </a:rPr>
              <a:t> gebruikte om de </a:t>
            </a:r>
            <a:r>
              <a:rPr lang="nl-NL" sz="1200" i="1" dirty="0" smtClean="0">
                <a:latin typeface="Tempus Sans ITC" pitchFamily="82" charset="0"/>
              </a:rPr>
              <a:t>gelijkvormigheid van </a:t>
            </a:r>
            <a:r>
              <a:rPr lang="nl-NL" sz="1200" i="1" dirty="0">
                <a:latin typeface="Tempus Sans ITC" pitchFamily="82" charset="0"/>
              </a:rPr>
              <a:t>menselijke embryo’s met vissen, reptielen, vogels en zoogdieren aan te tonen. </a:t>
            </a:r>
            <a:r>
              <a:rPr lang="nl-NL" sz="1200" i="1" dirty="0" smtClean="0">
                <a:latin typeface="Tempus Sans ITC" pitchFamily="82" charset="0"/>
              </a:rPr>
              <a:t>Al</a:t>
            </a:r>
            <a:r>
              <a:rPr lang="nl-NL" sz="1200" i="1" dirty="0" smtClean="0">
                <a:latin typeface="Tempus Sans ITC" pitchFamily="82" charset="0"/>
              </a:rPr>
              <a:t> </a:t>
            </a:r>
            <a:r>
              <a:rPr lang="nl-NL" sz="1200" i="1" dirty="0">
                <a:latin typeface="Tempus Sans ITC" pitchFamily="82" charset="0"/>
              </a:rPr>
              <a:t>in </a:t>
            </a:r>
            <a:r>
              <a:rPr lang="nl-NL" sz="1200" i="1" dirty="0" smtClean="0">
                <a:latin typeface="Tempus Sans ITC" pitchFamily="82" charset="0"/>
              </a:rPr>
              <a:t>1874 werd </a:t>
            </a:r>
            <a:r>
              <a:rPr lang="nl-NL" sz="1200" i="1" dirty="0">
                <a:latin typeface="Tempus Sans ITC" pitchFamily="82" charset="0"/>
              </a:rPr>
              <a:t>aangetoond dat de afbeeldingen bedrog waren. </a:t>
            </a:r>
            <a:endParaRPr lang="nl-NL" sz="1200" i="1" dirty="0" smtClean="0">
              <a:latin typeface="Tempus Sans ITC" pitchFamily="82" charset="0"/>
            </a:endParaRPr>
          </a:p>
          <a:p>
            <a:r>
              <a:rPr lang="nl-NL" sz="1200" i="1" dirty="0" smtClean="0">
                <a:latin typeface="Tempus Sans ITC" pitchFamily="82" charset="0"/>
              </a:rPr>
              <a:t>Op </a:t>
            </a:r>
            <a:r>
              <a:rPr lang="nl-NL" sz="1200" i="1" dirty="0">
                <a:latin typeface="Tempus Sans ITC" pitchFamily="82" charset="0"/>
              </a:rPr>
              <a:t>de onderste rij zien we foto’s op </a:t>
            </a:r>
            <a:r>
              <a:rPr lang="nl-NL" sz="1200" i="1" dirty="0" smtClean="0">
                <a:latin typeface="Tempus Sans ITC" pitchFamily="82" charset="0"/>
              </a:rPr>
              <a:t>schaal die </a:t>
            </a:r>
            <a:r>
              <a:rPr lang="nl-NL" sz="1200" i="1" dirty="0">
                <a:latin typeface="Tempus Sans ITC" pitchFamily="82" charset="0"/>
              </a:rPr>
              <a:t>aantonen dat in werkelijkheid de verschillen aanzienlijk zijn.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wheel(4)">
                                      <p:cBhvr>
                                        <p:cTn id="16" dur="20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i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blip>
          <a:srcRect/>
          <a:stretch>
            <a:fillRect l="-13000" r="-13000"/>
          </a:stretch>
        </a:blipFill>
        <a:effectLst/>
      </p:bgPr>
    </p:bg>
    <p:spTree>
      <p:nvGrpSpPr>
        <p:cNvPr id="1" name=""/>
        <p:cNvGrpSpPr/>
        <p:nvPr/>
      </p:nvGrpSpPr>
      <p:grpSpPr>
        <a:xfrm>
          <a:off x="0" y="0"/>
          <a:ext cx="0" cy="0"/>
          <a:chOff x="0" y="0"/>
          <a:chExt cx="0" cy="0"/>
        </a:xfrm>
      </p:grpSpPr>
      <p:pic>
        <p:nvPicPr>
          <p:cNvPr id="22530" name="Picture 2" descr="C:\Users\Filip\AppData\Local\Microsoft\Windows\Temporary Internet Files\Low\Content.IE5\7THSHSND\CCE10102009_00000[1].jpg"/>
          <p:cNvPicPr>
            <a:picLocks noChangeAspect="1" noChangeArrowheads="1"/>
          </p:cNvPicPr>
          <p:nvPr/>
        </p:nvPicPr>
        <p:blipFill>
          <a:blip r:embed="rId3"/>
          <a:srcRect r="9043"/>
          <a:stretch>
            <a:fillRect/>
          </a:stretch>
        </p:blipFill>
        <p:spPr bwMode="auto">
          <a:xfrm rot="5400000">
            <a:off x="237768" y="405118"/>
            <a:ext cx="4596498" cy="4357718"/>
          </a:xfrm>
          <a:prstGeom prst="rect">
            <a:avLst/>
          </a:prstGeom>
          <a:ln>
            <a:noFill/>
          </a:ln>
          <a:effectLst>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pic>
        <p:nvPicPr>
          <p:cNvPr id="22532" name="Picture 4" descr="C:\Users\Filip\AppData\Local\Microsoft\Windows\Temporary Internet Files\Low\Content.IE5\BA34HABI\CCE10102009_00000[2].jpg"/>
          <p:cNvPicPr>
            <a:picLocks noChangeAspect="1" noChangeArrowheads="1"/>
          </p:cNvPicPr>
          <p:nvPr/>
        </p:nvPicPr>
        <p:blipFill>
          <a:blip r:embed="rId4"/>
          <a:srcRect l="8393" t="36458" r="41084" b="39583"/>
          <a:stretch>
            <a:fillRect/>
          </a:stretch>
        </p:blipFill>
        <p:spPr bwMode="auto">
          <a:xfrm>
            <a:off x="5072066" y="3429000"/>
            <a:ext cx="3143272" cy="2126331"/>
          </a:xfrm>
          <a:prstGeom prst="rect">
            <a:avLst/>
          </a:prstGeom>
          <a:ln>
            <a:noFill/>
          </a:ln>
          <a:effectLst>
            <a:outerShdw blurRad="292100" dist="139700" dir="2700000" algn="tl" rotWithShape="0">
              <a:srgbClr val="333333">
                <a:alpha val="65000"/>
              </a:srgbClr>
            </a:outerShdw>
          </a:effectLst>
        </p:spPr>
      </p:pic>
      <p:pic>
        <p:nvPicPr>
          <p:cNvPr id="8" name="Picture 5" descr="C:\Users\Filip\AppData\Local\Microsoft\Windows\Temporary Internet Files\Low\Content.IE5\BA34HABI\CCE10102009_00000[3].jpg"/>
          <p:cNvPicPr>
            <a:picLocks noChangeAspect="1" noChangeArrowheads="1"/>
          </p:cNvPicPr>
          <p:nvPr/>
        </p:nvPicPr>
        <p:blipFill>
          <a:blip r:embed="rId5"/>
          <a:srcRect l="9170" t="50710" r="43347" b="27391"/>
          <a:stretch>
            <a:fillRect/>
          </a:stretch>
        </p:blipFill>
        <p:spPr bwMode="auto">
          <a:xfrm>
            <a:off x="5786446" y="571480"/>
            <a:ext cx="2714644" cy="1785950"/>
          </a:xfrm>
          <a:prstGeom prst="rect">
            <a:avLst/>
          </a:prstGeom>
          <a:ln>
            <a:noFill/>
          </a:ln>
          <a:effectLst>
            <a:outerShdw blurRad="292100" dist="139700" dir="2700000" algn="tl" rotWithShape="0">
              <a:srgbClr val="333333">
                <a:alpha val="65000"/>
              </a:srgbClr>
            </a:outerShdw>
          </a:effectLst>
        </p:spPr>
      </p:pic>
      <p:sp>
        <p:nvSpPr>
          <p:cNvPr id="13" name="Tekstvak 12"/>
          <p:cNvSpPr txBox="1"/>
          <p:nvPr/>
        </p:nvSpPr>
        <p:spPr>
          <a:xfrm>
            <a:off x="357158" y="5214950"/>
            <a:ext cx="4286280" cy="646331"/>
          </a:xfrm>
          <a:prstGeom prst="rect">
            <a:avLst/>
          </a:prstGeom>
          <a:noFill/>
        </p:spPr>
        <p:txBody>
          <a:bodyPr wrap="square" rtlCol="0">
            <a:spAutoFit/>
          </a:bodyPr>
          <a:lstStyle/>
          <a:p>
            <a:r>
              <a:rPr lang="nl-NL" sz="1200" dirty="0" smtClean="0">
                <a:latin typeface="Tempus Sans ITC" pitchFamily="82" charset="0"/>
              </a:rPr>
              <a:t>Evolutie: het leven is door toeval ontstaan en heeft zich vanzelf ontwikkeld van een eencellig diertje tot de miljoenen levensvormen die we nu kennen.</a:t>
            </a:r>
            <a:endParaRPr lang="nl-NL" sz="1200" dirty="0">
              <a:latin typeface="Tempus Sans ITC" pitchFamily="82" charset="0"/>
            </a:endParaRPr>
          </a:p>
        </p:txBody>
      </p:sp>
      <p:sp>
        <p:nvSpPr>
          <p:cNvPr id="14" name="Tekstvak 13"/>
          <p:cNvSpPr txBox="1"/>
          <p:nvPr/>
        </p:nvSpPr>
        <p:spPr>
          <a:xfrm>
            <a:off x="5500694" y="2500306"/>
            <a:ext cx="3357586" cy="830997"/>
          </a:xfrm>
          <a:prstGeom prst="rect">
            <a:avLst/>
          </a:prstGeom>
          <a:noFill/>
        </p:spPr>
        <p:txBody>
          <a:bodyPr wrap="square" rtlCol="0">
            <a:spAutoFit/>
          </a:bodyPr>
          <a:lstStyle/>
          <a:p>
            <a:r>
              <a:rPr lang="nl-NL" sz="1200" dirty="0" smtClean="0">
                <a:latin typeface="Tempus Sans ITC" pitchFamily="82" charset="0"/>
              </a:rPr>
              <a:t>Uit fossiele vondsten had men geconcludeerd dat de </a:t>
            </a:r>
            <a:r>
              <a:rPr lang="nl-NL" sz="1200" dirty="0" err="1" smtClean="0">
                <a:latin typeface="Tempus Sans ITC" pitchFamily="82" charset="0"/>
              </a:rPr>
              <a:t>Coelacanthus</a:t>
            </a:r>
            <a:r>
              <a:rPr lang="nl-NL" sz="1200" dirty="0" smtClean="0">
                <a:latin typeface="Tempus Sans ITC" pitchFamily="82" charset="0"/>
              </a:rPr>
              <a:t> een overgangsvorm is. Toen in 1938 </a:t>
            </a:r>
            <a:r>
              <a:rPr lang="nl-NL" sz="1200" dirty="0" smtClean="0">
                <a:latin typeface="Tempus Sans ITC" pitchFamily="82" charset="0"/>
              </a:rPr>
              <a:t>zo’n levend </a:t>
            </a:r>
            <a:r>
              <a:rPr lang="nl-NL" sz="1200" dirty="0" smtClean="0">
                <a:latin typeface="Tempus Sans ITC" pitchFamily="82" charset="0"/>
              </a:rPr>
              <a:t>wezen</a:t>
            </a:r>
            <a:r>
              <a:rPr lang="nl-NL" sz="1200" dirty="0" smtClean="0">
                <a:latin typeface="Tempus Sans ITC" pitchFamily="82" charset="0"/>
              </a:rPr>
              <a:t> </a:t>
            </a:r>
            <a:r>
              <a:rPr lang="nl-NL" sz="1200" dirty="0" smtClean="0">
                <a:latin typeface="Tempus Sans ITC" pitchFamily="82" charset="0"/>
              </a:rPr>
              <a:t>werd gevonden, bleek het een gewone vis te zijn.</a:t>
            </a:r>
            <a:endParaRPr lang="nl-NL" sz="1200" dirty="0">
              <a:latin typeface="Tempus Sans ITC" pitchFamily="82" charset="0"/>
            </a:endParaRPr>
          </a:p>
        </p:txBody>
      </p:sp>
      <p:sp>
        <p:nvSpPr>
          <p:cNvPr id="15" name="Tekstvak 14"/>
          <p:cNvSpPr txBox="1"/>
          <p:nvPr/>
        </p:nvSpPr>
        <p:spPr>
          <a:xfrm>
            <a:off x="5000628" y="5786454"/>
            <a:ext cx="3500462" cy="830997"/>
          </a:xfrm>
          <a:prstGeom prst="rect">
            <a:avLst/>
          </a:prstGeom>
          <a:noFill/>
        </p:spPr>
        <p:txBody>
          <a:bodyPr wrap="square" rtlCol="0">
            <a:spAutoFit/>
          </a:bodyPr>
          <a:lstStyle/>
          <a:p>
            <a:r>
              <a:rPr lang="nl-NL" sz="1200" dirty="0" smtClean="0">
                <a:latin typeface="Tempus Sans ITC" pitchFamily="82" charset="0"/>
              </a:rPr>
              <a:t>Uit fossiele vondsten concluderen evolutionisten dat de </a:t>
            </a:r>
            <a:r>
              <a:rPr lang="nl-NL" sz="1200" dirty="0" err="1" smtClean="0">
                <a:latin typeface="Tempus Sans ITC" pitchFamily="82" charset="0"/>
              </a:rPr>
              <a:t>Archeopteryx</a:t>
            </a:r>
            <a:r>
              <a:rPr lang="nl-NL" sz="1200" dirty="0" smtClean="0">
                <a:latin typeface="Tempus Sans ITC" pitchFamily="82" charset="0"/>
              </a:rPr>
              <a:t> een overgangsvorm is. Hij heeft echter de kenmerken van een volledig ontwikkelde vogel. </a:t>
            </a:r>
            <a:endParaRPr lang="nl-NL" sz="1200" dirty="0">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amond(out)">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edg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2532"/>
                                        </p:tgtEl>
                                        <p:attrNameLst>
                                          <p:attrName>style.visibility</p:attrName>
                                        </p:attrNameLst>
                                      </p:cBhvr>
                                      <p:to>
                                        <p:strVal val="visible"/>
                                      </p:to>
                                    </p:set>
                                    <p:animEffect transition="in" filter="circle(in)">
                                      <p:cBhvr>
                                        <p:cTn id="17" dur="2000"/>
                                        <p:tgtEl>
                                          <p:spTgt spid="2253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Horizontal)">
                                      <p:cBhvr>
                                        <p:cTn id="25" dur="2000"/>
                                        <p:tgtEl>
                                          <p:spTgt spid="8"/>
                                        </p:tgtEl>
                                      </p:cBhvr>
                                    </p:animEffect>
                                  </p:childTnLst>
                                </p:cTn>
                              </p:par>
                              <p:par>
                                <p:cTn id="26" presetID="16" presetClass="entr" presetSubtype="2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Horizontal)">
                                      <p:cBhvr>
                                        <p:cTn id="2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28596" y="500042"/>
            <a:ext cx="8229600" cy="1143000"/>
          </a:xfrm>
        </p:spPr>
        <p:txBody>
          <a:bodyPr>
            <a:normAutofit/>
          </a:bodyPr>
          <a:lstStyle/>
          <a:p>
            <a:r>
              <a:rPr lang="nl-NL" sz="6600" b="1" dirty="0" smtClean="0">
                <a:latin typeface="Tempus Sans ITC" pitchFamily="82" charset="0"/>
              </a:rPr>
              <a:t>Schepping</a:t>
            </a:r>
            <a:endParaRPr lang="nl-NL" sz="6600" b="1" dirty="0">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19462" name="Picture 6" descr="http://noaontmoet.web-log.nl/photos/uncategorized/ps_192_hemeluitspansel.jpg"/>
          <p:cNvPicPr>
            <a:picLocks noChangeAspect="1" noChangeArrowheads="1"/>
          </p:cNvPicPr>
          <p:nvPr/>
        </p:nvPicPr>
        <p:blipFill>
          <a:blip r:embed="rId3" cstate="print"/>
          <a:srcRect/>
          <a:stretch>
            <a:fillRect/>
          </a:stretch>
        </p:blipFill>
        <p:spPr bwMode="auto">
          <a:xfrm>
            <a:off x="214282" y="214290"/>
            <a:ext cx="2928958" cy="1928826"/>
          </a:xfrm>
          <a:prstGeom prst="rect">
            <a:avLst/>
          </a:prstGeom>
          <a:noFill/>
          <a:effectLst>
            <a:glow rad="63500">
              <a:srgbClr val="002060">
                <a:alpha val="40000"/>
              </a:srgbClr>
            </a:glow>
            <a:softEdge rad="31750"/>
          </a:effectLst>
        </p:spPr>
      </p:pic>
      <p:pic>
        <p:nvPicPr>
          <p:cNvPr id="19464" name="Picture 8" descr="http://sharm-el-sheik-info.nl/sterren.jpg"/>
          <p:cNvPicPr>
            <a:picLocks noChangeAspect="1" noChangeArrowheads="1"/>
          </p:cNvPicPr>
          <p:nvPr/>
        </p:nvPicPr>
        <p:blipFill>
          <a:blip r:embed="rId4"/>
          <a:srcRect/>
          <a:stretch>
            <a:fillRect/>
          </a:stretch>
        </p:blipFill>
        <p:spPr bwMode="auto">
          <a:xfrm>
            <a:off x="7500958" y="142852"/>
            <a:ext cx="1500198" cy="1500198"/>
          </a:xfrm>
          <a:prstGeom prst="rect">
            <a:avLst/>
          </a:prstGeom>
          <a:noFill/>
          <a:effectLst>
            <a:glow rad="63500">
              <a:srgbClr val="002060">
                <a:alpha val="40000"/>
              </a:srgbClr>
            </a:glow>
            <a:softEdge rad="31750"/>
          </a:effectLst>
        </p:spPr>
      </p:pic>
      <p:pic>
        <p:nvPicPr>
          <p:cNvPr id="19466" name="Picture 10" descr="http://images.curacao-actief.com/images/ca_dut/images/uploads/Jeepsafari/mich_berg.jpg"/>
          <p:cNvPicPr>
            <a:picLocks noChangeAspect="1" noChangeArrowheads="1"/>
          </p:cNvPicPr>
          <p:nvPr/>
        </p:nvPicPr>
        <p:blipFill>
          <a:blip r:embed="rId5"/>
          <a:srcRect/>
          <a:stretch>
            <a:fillRect/>
          </a:stretch>
        </p:blipFill>
        <p:spPr bwMode="auto">
          <a:xfrm>
            <a:off x="1000100" y="4429132"/>
            <a:ext cx="3714776" cy="2120280"/>
          </a:xfrm>
          <a:prstGeom prst="rect">
            <a:avLst/>
          </a:prstGeom>
          <a:noFill/>
          <a:effectLst>
            <a:glow rad="63500">
              <a:srgbClr val="002060">
                <a:alpha val="40000"/>
              </a:srgbClr>
            </a:glow>
            <a:softEdge rad="31750"/>
          </a:effectLst>
        </p:spPr>
      </p:pic>
      <p:pic>
        <p:nvPicPr>
          <p:cNvPr id="19470" name="Picture 14" descr="vogels1nl8.jpg"/>
          <p:cNvPicPr>
            <a:picLocks noChangeAspect="1" noChangeArrowheads="1"/>
          </p:cNvPicPr>
          <p:nvPr/>
        </p:nvPicPr>
        <p:blipFill>
          <a:blip r:embed="rId6"/>
          <a:srcRect l="3486" t="19380" r="5870" b="31008"/>
          <a:stretch>
            <a:fillRect/>
          </a:stretch>
        </p:blipFill>
        <p:spPr bwMode="auto">
          <a:xfrm>
            <a:off x="3428992" y="3214686"/>
            <a:ext cx="2437822" cy="1000132"/>
          </a:xfrm>
          <a:prstGeom prst="rect">
            <a:avLst/>
          </a:prstGeom>
          <a:noFill/>
          <a:effectLst>
            <a:glow rad="63500">
              <a:srgbClr val="002060">
                <a:alpha val="40000"/>
              </a:srgbClr>
            </a:glow>
            <a:softEdge rad="31750"/>
          </a:effectLst>
        </p:spPr>
      </p:pic>
      <p:pic>
        <p:nvPicPr>
          <p:cNvPr id="19468" name="Picture 12" descr="http://www.kretapagina.nl/foto/duiken_vissen.jpg"/>
          <p:cNvPicPr>
            <a:picLocks noChangeAspect="1" noChangeArrowheads="1"/>
          </p:cNvPicPr>
          <p:nvPr/>
        </p:nvPicPr>
        <p:blipFill>
          <a:blip r:embed="rId7"/>
          <a:srcRect r="4644" b="13300"/>
          <a:stretch>
            <a:fillRect/>
          </a:stretch>
        </p:blipFill>
        <p:spPr bwMode="auto">
          <a:xfrm>
            <a:off x="142844" y="2357430"/>
            <a:ext cx="2722550" cy="1859617"/>
          </a:xfrm>
          <a:prstGeom prst="rect">
            <a:avLst/>
          </a:prstGeom>
          <a:noFill/>
          <a:effectLst>
            <a:glow rad="63500">
              <a:srgbClr val="002060">
                <a:alpha val="40000"/>
              </a:srgbClr>
            </a:glow>
            <a:softEdge rad="31750"/>
          </a:effectLst>
        </p:spPr>
      </p:pic>
      <p:pic>
        <p:nvPicPr>
          <p:cNvPr id="19472" name="Picture 16" descr="http://website.wlg.nl/jennifer_en_annemijn/dieren.gif"/>
          <p:cNvPicPr>
            <a:picLocks noChangeAspect="1" noChangeArrowheads="1"/>
          </p:cNvPicPr>
          <p:nvPr/>
        </p:nvPicPr>
        <p:blipFill>
          <a:blip r:embed="rId8"/>
          <a:srcRect/>
          <a:stretch>
            <a:fillRect/>
          </a:stretch>
        </p:blipFill>
        <p:spPr bwMode="auto">
          <a:xfrm>
            <a:off x="5429256" y="4929198"/>
            <a:ext cx="2293922" cy="1724628"/>
          </a:xfrm>
          <a:prstGeom prst="rect">
            <a:avLst/>
          </a:prstGeom>
          <a:noFill/>
          <a:effectLst>
            <a:glow rad="63500">
              <a:srgbClr val="002060">
                <a:alpha val="40000"/>
              </a:srgbClr>
            </a:glow>
            <a:softEdge rad="31750"/>
          </a:effectLst>
        </p:spPr>
      </p:pic>
      <p:pic>
        <p:nvPicPr>
          <p:cNvPr id="19474" name="Picture 18" descr="http://www.africalive.nl/blog/wordpress/wp-content/uploads/2007/10/foto-face-bos.jpg"/>
          <p:cNvPicPr>
            <a:picLocks noChangeAspect="1" noChangeArrowheads="1"/>
          </p:cNvPicPr>
          <p:nvPr/>
        </p:nvPicPr>
        <p:blipFill>
          <a:blip r:embed="rId9"/>
          <a:srcRect/>
          <a:stretch>
            <a:fillRect/>
          </a:stretch>
        </p:blipFill>
        <p:spPr bwMode="auto">
          <a:xfrm>
            <a:off x="6215074" y="2928934"/>
            <a:ext cx="2750041" cy="1831527"/>
          </a:xfrm>
          <a:prstGeom prst="rect">
            <a:avLst/>
          </a:prstGeom>
          <a:noFill/>
          <a:effectLst>
            <a:glow rad="63500">
              <a:srgbClr val="002060">
                <a:alpha val="40000"/>
              </a:srgbClr>
            </a:glow>
            <a:softEdge rad="31750"/>
          </a:effectLst>
        </p:spPr>
      </p:pic>
      <p:pic>
        <p:nvPicPr>
          <p:cNvPr id="19458" name="Picture 2" descr="http://www.zonnepanelennet.be/images/zon.jpg"/>
          <p:cNvPicPr>
            <a:picLocks noChangeAspect="1" noChangeArrowheads="1"/>
          </p:cNvPicPr>
          <p:nvPr/>
        </p:nvPicPr>
        <p:blipFill>
          <a:blip r:embed="rId10"/>
          <a:srcRect/>
          <a:stretch>
            <a:fillRect/>
          </a:stretch>
        </p:blipFill>
        <p:spPr bwMode="auto">
          <a:xfrm>
            <a:off x="3214678" y="1000108"/>
            <a:ext cx="2940070" cy="1951914"/>
          </a:xfrm>
          <a:prstGeom prst="rect">
            <a:avLst/>
          </a:prstGeom>
          <a:noFill/>
          <a:effectLst>
            <a:glow rad="63500">
              <a:srgbClr val="002060">
                <a:alpha val="40000"/>
              </a:srgbClr>
            </a:glow>
            <a:softEdge rad="31750"/>
          </a:effectLst>
        </p:spPr>
      </p:pic>
      <p:pic>
        <p:nvPicPr>
          <p:cNvPr id="19460" name="Picture 4" descr="http://www.schippie.nl/dompics/images/volle-maan.jpg"/>
          <p:cNvPicPr>
            <a:picLocks noChangeAspect="1" noChangeArrowheads="1"/>
          </p:cNvPicPr>
          <p:nvPr/>
        </p:nvPicPr>
        <p:blipFill>
          <a:blip r:embed="rId11"/>
          <a:srcRect l="27462" t="25572" r="35038" b="27552"/>
          <a:stretch>
            <a:fillRect/>
          </a:stretch>
        </p:blipFill>
        <p:spPr bwMode="auto">
          <a:xfrm>
            <a:off x="6286512" y="1214422"/>
            <a:ext cx="1635929" cy="1487183"/>
          </a:xfrm>
          <a:prstGeom prst="rect">
            <a:avLst/>
          </a:prstGeom>
          <a:noFill/>
          <a:effectLst>
            <a:glow rad="63500">
              <a:srgbClr val="002060">
                <a:alpha val="40000"/>
              </a:srgbClr>
            </a:glow>
            <a:softEdge rad="31750"/>
          </a:effectLst>
        </p:spPr>
      </p:pic>
      <p:sp>
        <p:nvSpPr>
          <p:cNvPr id="2" name="Titel 1"/>
          <p:cNvSpPr>
            <a:spLocks noGrp="1"/>
          </p:cNvSpPr>
          <p:nvPr>
            <p:ph type="title"/>
          </p:nvPr>
        </p:nvSpPr>
        <p:spPr>
          <a:xfrm>
            <a:off x="500034" y="285728"/>
            <a:ext cx="8229600" cy="1143000"/>
          </a:xfrm>
        </p:spPr>
        <p:txBody>
          <a:bodyPr>
            <a:normAutofit/>
          </a:bodyPr>
          <a:lstStyle/>
          <a:p>
            <a:r>
              <a:rPr lang="nl-NL" sz="5400" b="1" dirty="0" smtClean="0">
                <a:latin typeface="Tempus Sans ITC" pitchFamily="82" charset="0"/>
              </a:rPr>
              <a:t>Scheppingsdagen</a:t>
            </a:r>
            <a:endParaRPr lang="nl-NL" sz="5400" b="1" dirty="0">
              <a:latin typeface="Tempus Sans ITC" pitchFamily="82" charset="0"/>
            </a:endParaRPr>
          </a:p>
        </p:txBody>
      </p:sp>
      <p:sp>
        <p:nvSpPr>
          <p:cNvPr id="3" name="Tijdelijke aanduiding voor inhoud 2"/>
          <p:cNvSpPr>
            <a:spLocks noGrp="1"/>
          </p:cNvSpPr>
          <p:nvPr>
            <p:ph idx="1"/>
          </p:nvPr>
        </p:nvSpPr>
        <p:spPr>
          <a:xfrm>
            <a:off x="642910" y="1714488"/>
            <a:ext cx="8229600" cy="4525963"/>
          </a:xfrm>
        </p:spPr>
        <p:txBody>
          <a:bodyPr>
            <a:normAutofit/>
          </a:bodyPr>
          <a:lstStyle/>
          <a:p>
            <a:r>
              <a:rPr lang="nl-NL" sz="2400" b="1" i="1" dirty="0" smtClean="0">
                <a:latin typeface="Tempus Sans ITC" pitchFamily="82" charset="0"/>
              </a:rPr>
              <a:t>1</a:t>
            </a:r>
            <a:r>
              <a:rPr lang="nl-NL" sz="2400" b="1" i="1" baseline="30000" dirty="0" smtClean="0">
                <a:latin typeface="Tempus Sans ITC" pitchFamily="82" charset="0"/>
              </a:rPr>
              <a:t>e</a:t>
            </a:r>
            <a:r>
              <a:rPr lang="nl-NL" sz="2400" b="1" i="1" dirty="0" smtClean="0">
                <a:latin typeface="Tempus Sans ITC" pitchFamily="82" charset="0"/>
              </a:rPr>
              <a:t> dag: Het licht</a:t>
            </a:r>
          </a:p>
          <a:p>
            <a:r>
              <a:rPr lang="nl-NL" sz="2400" b="1" i="1" dirty="0" smtClean="0">
                <a:latin typeface="Tempus Sans ITC" pitchFamily="82" charset="0"/>
              </a:rPr>
              <a:t>2</a:t>
            </a:r>
            <a:r>
              <a:rPr lang="nl-NL" sz="2400" b="1" i="1" baseline="30000" dirty="0" smtClean="0">
                <a:latin typeface="Tempus Sans ITC" pitchFamily="82" charset="0"/>
              </a:rPr>
              <a:t>e</a:t>
            </a:r>
            <a:r>
              <a:rPr lang="nl-NL" sz="2400" b="1" i="1" dirty="0" smtClean="0">
                <a:latin typeface="Tempus Sans ITC" pitchFamily="82" charset="0"/>
              </a:rPr>
              <a:t> dag: Het uitspansel</a:t>
            </a:r>
          </a:p>
          <a:p>
            <a:r>
              <a:rPr lang="nl-NL" sz="2400" b="1" i="1" dirty="0" smtClean="0">
                <a:latin typeface="Tempus Sans ITC" pitchFamily="82" charset="0"/>
              </a:rPr>
              <a:t>3</a:t>
            </a:r>
            <a:r>
              <a:rPr lang="nl-NL" sz="2400" b="1" i="1" baseline="30000" dirty="0" smtClean="0">
                <a:latin typeface="Tempus Sans ITC" pitchFamily="82" charset="0"/>
              </a:rPr>
              <a:t>e</a:t>
            </a:r>
            <a:r>
              <a:rPr lang="nl-NL" sz="2400" b="1" i="1" dirty="0" smtClean="0">
                <a:latin typeface="Tempus Sans ITC" pitchFamily="82" charset="0"/>
              </a:rPr>
              <a:t> dag: Scheiding tussen water en land, planten en bomen</a:t>
            </a:r>
          </a:p>
          <a:p>
            <a:r>
              <a:rPr lang="nl-NL" sz="2400" b="1" i="1" dirty="0" smtClean="0">
                <a:latin typeface="Tempus Sans ITC" pitchFamily="82" charset="0"/>
              </a:rPr>
              <a:t>4</a:t>
            </a:r>
            <a:r>
              <a:rPr lang="nl-NL" sz="2400" b="1" i="1" baseline="30000" dirty="0" smtClean="0">
                <a:latin typeface="Tempus Sans ITC" pitchFamily="82" charset="0"/>
              </a:rPr>
              <a:t>e</a:t>
            </a:r>
            <a:r>
              <a:rPr lang="nl-NL" sz="2400" b="1" i="1" dirty="0" smtClean="0">
                <a:latin typeface="Tempus Sans ITC" pitchFamily="82" charset="0"/>
              </a:rPr>
              <a:t> dag: Zon, maan en sterren</a:t>
            </a:r>
          </a:p>
          <a:p>
            <a:r>
              <a:rPr lang="nl-NL" sz="2400" b="1" i="1" dirty="0" smtClean="0">
                <a:latin typeface="Tempus Sans ITC" pitchFamily="82" charset="0"/>
              </a:rPr>
              <a:t>5</a:t>
            </a:r>
            <a:r>
              <a:rPr lang="nl-NL" sz="2400" b="1" i="1" baseline="30000" dirty="0" smtClean="0">
                <a:latin typeface="Tempus Sans ITC" pitchFamily="82" charset="0"/>
              </a:rPr>
              <a:t>e</a:t>
            </a:r>
            <a:r>
              <a:rPr lang="nl-NL" sz="2400" b="1" i="1" dirty="0" smtClean="0">
                <a:latin typeface="Tempus Sans ITC" pitchFamily="82" charset="0"/>
              </a:rPr>
              <a:t> dag: Vissen en vogels</a:t>
            </a:r>
          </a:p>
          <a:p>
            <a:r>
              <a:rPr lang="nl-NL" sz="2400" b="1" i="1" dirty="0" smtClean="0">
                <a:latin typeface="Tempus Sans ITC" pitchFamily="82" charset="0"/>
              </a:rPr>
              <a:t>6</a:t>
            </a:r>
            <a:r>
              <a:rPr lang="nl-NL" sz="2400" b="1" i="1" baseline="30000" dirty="0" smtClean="0">
                <a:latin typeface="Tempus Sans ITC" pitchFamily="82" charset="0"/>
              </a:rPr>
              <a:t>e</a:t>
            </a:r>
            <a:r>
              <a:rPr lang="nl-NL" sz="2400" b="1" i="1" dirty="0" smtClean="0">
                <a:latin typeface="Tempus Sans ITC" pitchFamily="82" charset="0"/>
              </a:rPr>
              <a:t> dag: Landdieren en de mens</a:t>
            </a:r>
          </a:p>
          <a:p>
            <a:r>
              <a:rPr lang="nl-NL" sz="2400" b="1" i="1" dirty="0" smtClean="0">
                <a:latin typeface="Tempus Sans ITC" pitchFamily="82" charset="0"/>
              </a:rPr>
              <a:t>7</a:t>
            </a:r>
            <a:r>
              <a:rPr lang="nl-NL" sz="2400" b="1" i="1" baseline="30000" dirty="0" smtClean="0">
                <a:latin typeface="Tempus Sans ITC" pitchFamily="82" charset="0"/>
              </a:rPr>
              <a:t>e</a:t>
            </a:r>
            <a:r>
              <a:rPr lang="nl-NL" sz="2400" b="1" i="1" dirty="0" smtClean="0">
                <a:latin typeface="Tempus Sans ITC" pitchFamily="82" charset="0"/>
              </a:rPr>
              <a:t> dag: Rustdag</a:t>
            </a:r>
            <a:endParaRPr lang="nl-NL" sz="2400" b="1" i="1" dirty="0">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4)">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4)">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9462"/>
                                        </p:tgtEl>
                                        <p:attrNameLst>
                                          <p:attrName>style.visibility</p:attrName>
                                        </p:attrNameLst>
                                      </p:cBhvr>
                                      <p:to>
                                        <p:strVal val="visible"/>
                                      </p:to>
                                    </p:set>
                                    <p:animEffect transition="in" filter="diamond(in)">
                                      <p:cBhvr>
                                        <p:cTn id="22" dur="2000"/>
                                        <p:tgtEl>
                                          <p:spTgt spid="1946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heel(4)">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9466"/>
                                        </p:tgtEl>
                                        <p:attrNameLst>
                                          <p:attrName>style.visibility</p:attrName>
                                        </p:attrNameLst>
                                      </p:cBhvr>
                                      <p:to>
                                        <p:strVal val="visible"/>
                                      </p:to>
                                    </p:set>
                                    <p:animEffect transition="in" filter="diamond(in)">
                                      <p:cBhvr>
                                        <p:cTn id="32" dur="2000"/>
                                        <p:tgtEl>
                                          <p:spTgt spid="19466"/>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9474"/>
                                        </p:tgtEl>
                                        <p:attrNameLst>
                                          <p:attrName>style.visibility</p:attrName>
                                        </p:attrNameLst>
                                      </p:cBhvr>
                                      <p:to>
                                        <p:strVal val="visible"/>
                                      </p:to>
                                    </p:set>
                                    <p:animEffect transition="in" filter="diamond(in)">
                                      <p:cBhvr>
                                        <p:cTn id="37" dur="2000"/>
                                        <p:tgtEl>
                                          <p:spTgt spid="19474"/>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wheel(4)">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nodeType="clickEffect">
                                  <p:stCondLst>
                                    <p:cond delay="0"/>
                                  </p:stCondLst>
                                  <p:childTnLst>
                                    <p:set>
                                      <p:cBhvr>
                                        <p:cTn id="46" dur="1" fill="hold">
                                          <p:stCondLst>
                                            <p:cond delay="0"/>
                                          </p:stCondLst>
                                        </p:cTn>
                                        <p:tgtEl>
                                          <p:spTgt spid="19464"/>
                                        </p:tgtEl>
                                        <p:attrNameLst>
                                          <p:attrName>style.visibility</p:attrName>
                                        </p:attrNameLst>
                                      </p:cBhvr>
                                      <p:to>
                                        <p:strVal val="visible"/>
                                      </p:to>
                                    </p:set>
                                    <p:animEffect transition="in" filter="diamond(in)">
                                      <p:cBhvr>
                                        <p:cTn id="47" dur="2000"/>
                                        <p:tgtEl>
                                          <p:spTgt spid="19464"/>
                                        </p:tgtEl>
                                      </p:cBhvr>
                                    </p:animEffect>
                                  </p:childTnLst>
                                </p:cTn>
                              </p:par>
                              <p:par>
                                <p:cTn id="48" presetID="8" presetClass="entr" presetSubtype="16" fill="hold" nodeType="withEffect">
                                  <p:stCondLst>
                                    <p:cond delay="0"/>
                                  </p:stCondLst>
                                  <p:childTnLst>
                                    <p:set>
                                      <p:cBhvr>
                                        <p:cTn id="49" dur="1" fill="hold">
                                          <p:stCondLst>
                                            <p:cond delay="0"/>
                                          </p:stCondLst>
                                        </p:cTn>
                                        <p:tgtEl>
                                          <p:spTgt spid="19460"/>
                                        </p:tgtEl>
                                        <p:attrNameLst>
                                          <p:attrName>style.visibility</p:attrName>
                                        </p:attrNameLst>
                                      </p:cBhvr>
                                      <p:to>
                                        <p:strVal val="visible"/>
                                      </p:to>
                                    </p:set>
                                    <p:animEffect transition="in" filter="diamond(in)">
                                      <p:cBhvr>
                                        <p:cTn id="50" dur="2000"/>
                                        <p:tgtEl>
                                          <p:spTgt spid="19460"/>
                                        </p:tgtEl>
                                      </p:cBhvr>
                                    </p:animEffect>
                                  </p:childTnLst>
                                </p:cTn>
                              </p:par>
                              <p:par>
                                <p:cTn id="51" presetID="8" presetClass="entr" presetSubtype="16" fill="hold" nodeType="withEffect">
                                  <p:stCondLst>
                                    <p:cond delay="0"/>
                                  </p:stCondLst>
                                  <p:childTnLst>
                                    <p:set>
                                      <p:cBhvr>
                                        <p:cTn id="52" dur="1" fill="hold">
                                          <p:stCondLst>
                                            <p:cond delay="0"/>
                                          </p:stCondLst>
                                        </p:cTn>
                                        <p:tgtEl>
                                          <p:spTgt spid="19458"/>
                                        </p:tgtEl>
                                        <p:attrNameLst>
                                          <p:attrName>style.visibility</p:attrName>
                                        </p:attrNameLst>
                                      </p:cBhvr>
                                      <p:to>
                                        <p:strVal val="visible"/>
                                      </p:to>
                                    </p:set>
                                    <p:animEffect transition="in" filter="diamond(in)">
                                      <p:cBhvr>
                                        <p:cTn id="53" dur="2000"/>
                                        <p:tgtEl>
                                          <p:spTgt spid="19458"/>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4" fill="hold"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Effect transition="in" filter="wheel(4)">
                                      <p:cBhvr>
                                        <p:cTn id="58" dur="500"/>
                                        <p:tgtEl>
                                          <p:spTgt spid="3">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16" fill="hold" nodeType="clickEffect">
                                  <p:stCondLst>
                                    <p:cond delay="0"/>
                                  </p:stCondLst>
                                  <p:childTnLst>
                                    <p:set>
                                      <p:cBhvr>
                                        <p:cTn id="62" dur="1" fill="hold">
                                          <p:stCondLst>
                                            <p:cond delay="0"/>
                                          </p:stCondLst>
                                        </p:cTn>
                                        <p:tgtEl>
                                          <p:spTgt spid="19470"/>
                                        </p:tgtEl>
                                        <p:attrNameLst>
                                          <p:attrName>style.visibility</p:attrName>
                                        </p:attrNameLst>
                                      </p:cBhvr>
                                      <p:to>
                                        <p:strVal val="visible"/>
                                      </p:to>
                                    </p:set>
                                    <p:animEffect transition="in" filter="plus(in)">
                                      <p:cBhvr>
                                        <p:cTn id="63" dur="2000"/>
                                        <p:tgtEl>
                                          <p:spTgt spid="19470"/>
                                        </p:tgtEl>
                                      </p:cBhvr>
                                    </p:animEffect>
                                  </p:childTnLst>
                                </p:cTn>
                              </p:par>
                              <p:par>
                                <p:cTn id="64" presetID="13" presetClass="entr" presetSubtype="16" fill="hold" nodeType="withEffect">
                                  <p:stCondLst>
                                    <p:cond delay="0"/>
                                  </p:stCondLst>
                                  <p:childTnLst>
                                    <p:set>
                                      <p:cBhvr>
                                        <p:cTn id="65" dur="1" fill="hold">
                                          <p:stCondLst>
                                            <p:cond delay="0"/>
                                          </p:stCondLst>
                                        </p:cTn>
                                        <p:tgtEl>
                                          <p:spTgt spid="19468"/>
                                        </p:tgtEl>
                                        <p:attrNameLst>
                                          <p:attrName>style.visibility</p:attrName>
                                        </p:attrNameLst>
                                      </p:cBhvr>
                                      <p:to>
                                        <p:strVal val="visible"/>
                                      </p:to>
                                    </p:set>
                                    <p:animEffect transition="in" filter="plus(in)">
                                      <p:cBhvr>
                                        <p:cTn id="66" dur="2000"/>
                                        <p:tgtEl>
                                          <p:spTgt spid="1946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4" fill="hold" nodeType="click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Effect transition="in" filter="wheel(4)">
                                      <p:cBhvr>
                                        <p:cTn id="71" dur="500"/>
                                        <p:tgtEl>
                                          <p:spTgt spid="3">
                                            <p:txEl>
                                              <p:pRg st="5" end="5"/>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ntr" presetSubtype="16" fill="hold" nodeType="clickEffect">
                                  <p:stCondLst>
                                    <p:cond delay="0"/>
                                  </p:stCondLst>
                                  <p:childTnLst>
                                    <p:set>
                                      <p:cBhvr>
                                        <p:cTn id="75" dur="1" fill="hold">
                                          <p:stCondLst>
                                            <p:cond delay="0"/>
                                          </p:stCondLst>
                                        </p:cTn>
                                        <p:tgtEl>
                                          <p:spTgt spid="19472"/>
                                        </p:tgtEl>
                                        <p:attrNameLst>
                                          <p:attrName>style.visibility</p:attrName>
                                        </p:attrNameLst>
                                      </p:cBhvr>
                                      <p:to>
                                        <p:strVal val="visible"/>
                                      </p:to>
                                    </p:set>
                                    <p:animEffect transition="in" filter="diamond(in)">
                                      <p:cBhvr>
                                        <p:cTn id="76" dur="2000"/>
                                        <p:tgtEl>
                                          <p:spTgt spid="19472"/>
                                        </p:tgtEl>
                                      </p:cBhvr>
                                    </p:animEffect>
                                  </p:childTnLst>
                                </p:cTn>
                              </p:par>
                            </p:childTnLst>
                          </p:cTn>
                        </p:par>
                      </p:childTnLst>
                    </p:cTn>
                  </p:par>
                  <p:par>
                    <p:cTn id="77" fill="hold">
                      <p:stCondLst>
                        <p:cond delay="indefinite"/>
                      </p:stCondLst>
                      <p:childTnLst>
                        <p:par>
                          <p:cTn id="78" fill="hold">
                            <p:stCondLst>
                              <p:cond delay="0"/>
                            </p:stCondLst>
                            <p:childTnLst>
                              <p:par>
                                <p:cTn id="79" presetID="21" presetClass="entr" presetSubtype="4" fill="hold" nodeType="clickEffect">
                                  <p:stCondLst>
                                    <p:cond delay="0"/>
                                  </p:stCondLst>
                                  <p:childTnLst>
                                    <p:set>
                                      <p:cBhvr>
                                        <p:cTn id="80" dur="1" fill="hold">
                                          <p:stCondLst>
                                            <p:cond delay="0"/>
                                          </p:stCondLst>
                                        </p:cTn>
                                        <p:tgtEl>
                                          <p:spTgt spid="3">
                                            <p:txEl>
                                              <p:pRg st="6" end="6"/>
                                            </p:txEl>
                                          </p:spTgt>
                                        </p:tgtEl>
                                        <p:attrNameLst>
                                          <p:attrName>style.visibility</p:attrName>
                                        </p:attrNameLst>
                                      </p:cBhvr>
                                      <p:to>
                                        <p:strVal val="visible"/>
                                      </p:to>
                                    </p:set>
                                    <p:animEffect transition="in" filter="wheel(4)">
                                      <p:cBhvr>
                                        <p:cTn id="8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bright="70000" contrast="-70000"/>
          </a:blip>
          <a:srcRect/>
          <a:stretch>
            <a:fillRect/>
          </a:stretch>
        </a:blipFill>
        <a:effectLst/>
      </p:bgPr>
    </p:bg>
    <p:spTree>
      <p:nvGrpSpPr>
        <p:cNvPr id="1" name=""/>
        <p:cNvGrpSpPr/>
        <p:nvPr/>
      </p:nvGrpSpPr>
      <p:grpSpPr>
        <a:xfrm>
          <a:off x="0" y="0"/>
          <a:ext cx="0" cy="0"/>
          <a:chOff x="0" y="0"/>
          <a:chExt cx="0" cy="0"/>
        </a:xfrm>
      </p:grpSpPr>
      <p:pic>
        <p:nvPicPr>
          <p:cNvPr id="21505" name="Picture 1" descr="C:\Users\Filip\AppData\Local\Microsoft\Windows\Temporary Internet Files\Low\Content.IE5\7DVWW12A\CCE10102009_00000[1].jpg"/>
          <p:cNvPicPr>
            <a:picLocks noChangeAspect="1" noChangeArrowheads="1"/>
          </p:cNvPicPr>
          <p:nvPr/>
        </p:nvPicPr>
        <p:blipFill>
          <a:blip r:embed="rId3">
            <a:duotone>
              <a:prstClr val="black"/>
              <a:srgbClr val="D9C3A5">
                <a:tint val="50000"/>
                <a:satMod val="180000"/>
              </a:srgbClr>
            </a:duotone>
          </a:blip>
          <a:srcRect l="8393" t="37500" r="42570" b="37500"/>
          <a:stretch>
            <a:fillRect/>
          </a:stretch>
        </p:blipFill>
        <p:spPr bwMode="auto">
          <a:xfrm>
            <a:off x="642910" y="857232"/>
            <a:ext cx="3053975" cy="2221072"/>
          </a:xfrm>
          <a:prstGeom prst="rect">
            <a:avLst/>
          </a:prstGeom>
          <a:ln>
            <a:noFill/>
          </a:ln>
          <a:effectLst>
            <a:softEdge rad="112500"/>
          </a:effectLst>
        </p:spPr>
      </p:pic>
      <p:pic>
        <p:nvPicPr>
          <p:cNvPr id="21506" name="Picture 2" descr="C:\Users\Filip\AppData\Local\Microsoft\Windows\Temporary Internet Files\Low\Content.IE5\7DVWW12A\CCE10102009_00000[2].jpg"/>
          <p:cNvPicPr>
            <a:picLocks noChangeAspect="1" noChangeArrowheads="1"/>
          </p:cNvPicPr>
          <p:nvPr/>
        </p:nvPicPr>
        <p:blipFill>
          <a:blip r:embed="rId4">
            <a:duotone>
              <a:prstClr val="black"/>
              <a:srgbClr val="D9C3A5">
                <a:tint val="50000"/>
                <a:satMod val="180000"/>
              </a:srgbClr>
            </a:duotone>
          </a:blip>
          <a:srcRect l="8916" t="42709" r="42790" b="35417"/>
          <a:stretch>
            <a:fillRect/>
          </a:stretch>
        </p:blipFill>
        <p:spPr bwMode="auto">
          <a:xfrm rot="10800000">
            <a:off x="2428859" y="3357562"/>
            <a:ext cx="3206205" cy="2071702"/>
          </a:xfrm>
          <a:prstGeom prst="rect">
            <a:avLst/>
          </a:prstGeom>
          <a:ln>
            <a:noFill/>
          </a:ln>
          <a:effectLst>
            <a:softEdge rad="112500"/>
          </a:effectLst>
        </p:spPr>
      </p:pic>
      <p:pic>
        <p:nvPicPr>
          <p:cNvPr id="21507" name="Picture 3" descr="C:\Users\Filip\AppData\Local\Microsoft\Windows\Temporary Internet Files\Low\Content.IE5\H3UHKD67\CCE10102009_00000[1].jpg"/>
          <p:cNvPicPr>
            <a:picLocks noChangeAspect="1" noChangeArrowheads="1"/>
          </p:cNvPicPr>
          <p:nvPr/>
        </p:nvPicPr>
        <p:blipFill>
          <a:blip r:embed="rId5">
            <a:duotone>
              <a:prstClr val="black"/>
              <a:srgbClr val="D9C3A5">
                <a:tint val="50000"/>
                <a:satMod val="180000"/>
              </a:srgbClr>
            </a:duotone>
          </a:blip>
          <a:srcRect l="9879" t="25000" r="44056" b="32292"/>
          <a:stretch>
            <a:fillRect/>
          </a:stretch>
        </p:blipFill>
        <p:spPr bwMode="auto">
          <a:xfrm>
            <a:off x="5925836" y="928670"/>
            <a:ext cx="2646691" cy="3500462"/>
          </a:xfrm>
          <a:prstGeom prst="rect">
            <a:avLst/>
          </a:prstGeom>
          <a:ln>
            <a:noFill/>
          </a:ln>
          <a:effectLst>
            <a:softEdge rad="112500"/>
          </a:effectLst>
        </p:spPr>
      </p:pic>
      <p:sp>
        <p:nvSpPr>
          <p:cNvPr id="8" name="Tekstvak 7"/>
          <p:cNvSpPr txBox="1"/>
          <p:nvPr/>
        </p:nvSpPr>
        <p:spPr>
          <a:xfrm>
            <a:off x="1857356" y="5643578"/>
            <a:ext cx="5286412" cy="646331"/>
          </a:xfrm>
          <a:prstGeom prst="rect">
            <a:avLst/>
          </a:prstGeom>
          <a:noFill/>
        </p:spPr>
        <p:txBody>
          <a:bodyPr wrap="square" rtlCol="0">
            <a:spAutoFit/>
          </a:bodyPr>
          <a:lstStyle/>
          <a:p>
            <a:r>
              <a:rPr lang="nl-NL" sz="1200" dirty="0" smtClean="0">
                <a:latin typeface="Tempus Sans ITC" pitchFamily="82" charset="0"/>
              </a:rPr>
              <a:t>De Grand </a:t>
            </a:r>
            <a:r>
              <a:rPr lang="nl-NL" sz="1200" dirty="0" err="1" smtClean="0">
                <a:latin typeface="Tempus Sans ITC" pitchFamily="82" charset="0"/>
              </a:rPr>
              <a:t>Canyon</a:t>
            </a:r>
            <a:r>
              <a:rPr lang="nl-NL" sz="1200" dirty="0" smtClean="0">
                <a:latin typeface="Tempus Sans ITC" pitchFamily="82" charset="0"/>
              </a:rPr>
              <a:t> is een van de vele bewijzen van een wereldwijde zondvloed. Zulke gevouwen aardlagen kunnen alleen ontstaan als ze tijdens de vorming relatief zacht waren.</a:t>
            </a:r>
            <a:endParaRPr lang="nl-NL" sz="1200" dirty="0">
              <a:latin typeface="Tempus Sans ITC"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1505"/>
                                        </p:tgtEl>
                                        <p:attrNameLst>
                                          <p:attrName>style.visibility</p:attrName>
                                        </p:attrNameLst>
                                      </p:cBhvr>
                                      <p:to>
                                        <p:strVal val="visible"/>
                                      </p:to>
                                    </p:set>
                                    <p:animEffect transition="in" filter="wheel(4)">
                                      <p:cBhvr>
                                        <p:cTn id="7" dur="2000"/>
                                        <p:tgtEl>
                                          <p:spTgt spid="2150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circle(in)">
                                      <p:cBhvr>
                                        <p:cTn id="12" dur="2000"/>
                                        <p:tgtEl>
                                          <p:spTgt spid="21507"/>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1506"/>
                                        </p:tgtEl>
                                        <p:attrNameLst>
                                          <p:attrName>style.visibility</p:attrName>
                                        </p:attrNameLst>
                                      </p:cBhvr>
                                      <p:to>
                                        <p:strVal val="visible"/>
                                      </p:to>
                                    </p:set>
                                    <p:anim to="" calcmode="lin" valueType="num">
                                      <p:cBhvr>
                                        <p:cTn id="17" dur="1" fill="hold"/>
                                        <p:tgtEl>
                                          <p:spTgt spid="2150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426</Words>
  <Application>Microsoft Office PowerPoint</Application>
  <PresentationFormat>Diavoorstelling (4:3)</PresentationFormat>
  <Paragraphs>36</Paragraphs>
  <Slides>12</Slides>
  <Notes>0</Notes>
  <HiddenSlides>0</HiddenSlides>
  <MMClips>0</MMClips>
  <ScaleCrop>false</ScaleCrop>
  <HeadingPairs>
    <vt:vector size="4" baseType="variant">
      <vt:variant>
        <vt:lpstr>Thema</vt:lpstr>
      </vt:variant>
      <vt:variant>
        <vt:i4>1</vt:i4>
      </vt:variant>
      <vt:variant>
        <vt:lpstr>Diatitels</vt:lpstr>
      </vt:variant>
      <vt:variant>
        <vt:i4>12</vt:i4>
      </vt:variant>
    </vt:vector>
  </HeadingPairs>
  <TitlesOfParts>
    <vt:vector size="13" baseType="lpstr">
      <vt:lpstr>Office-thema</vt:lpstr>
      <vt:lpstr>Schepping  of  Evolutie</vt:lpstr>
      <vt:lpstr>Inleiding</vt:lpstr>
      <vt:lpstr>Evolutietheorie</vt:lpstr>
      <vt:lpstr>Charles Darwin 1809-1882</vt:lpstr>
      <vt:lpstr>Dia 5</vt:lpstr>
      <vt:lpstr>Dia 6</vt:lpstr>
      <vt:lpstr>Schepping</vt:lpstr>
      <vt:lpstr>Scheppingsdagen</vt:lpstr>
      <vt:lpstr>Dia 9</vt:lpstr>
      <vt:lpstr>Dia 10</vt:lpstr>
      <vt:lpstr>Dia 11</vt:lpstr>
      <vt:lpstr>Einde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Schepping  of  Evolutie</dc:title>
  <dc:creator>Filip</dc:creator>
  <cp:lastModifiedBy>Filip</cp:lastModifiedBy>
  <cp:revision>36</cp:revision>
  <dcterms:created xsi:type="dcterms:W3CDTF">2009-10-10T12:34:46Z</dcterms:created>
  <dcterms:modified xsi:type="dcterms:W3CDTF">2009-10-16T16:34:47Z</dcterms:modified>
</cp:coreProperties>
</file>